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315" r:id="rId2"/>
    <p:sldId id="302" r:id="rId3"/>
    <p:sldId id="373" r:id="rId4"/>
    <p:sldId id="361" r:id="rId5"/>
    <p:sldId id="301" r:id="rId6"/>
    <p:sldId id="303" r:id="rId7"/>
    <p:sldId id="311" r:id="rId8"/>
    <p:sldId id="300" r:id="rId9"/>
    <p:sldId id="267" r:id="rId10"/>
    <p:sldId id="335" r:id="rId11"/>
    <p:sldId id="336" r:id="rId12"/>
    <p:sldId id="374" r:id="rId13"/>
    <p:sldId id="371" r:id="rId14"/>
    <p:sldId id="372" r:id="rId15"/>
    <p:sldId id="337" r:id="rId16"/>
    <p:sldId id="338" r:id="rId17"/>
    <p:sldId id="353" r:id="rId18"/>
    <p:sldId id="339" r:id="rId19"/>
    <p:sldId id="357" r:id="rId20"/>
    <p:sldId id="324" r:id="rId21"/>
    <p:sldId id="346" r:id="rId22"/>
    <p:sldId id="358" r:id="rId23"/>
    <p:sldId id="312" r:id="rId24"/>
    <p:sldId id="375" r:id="rId25"/>
    <p:sldId id="333" r:id="rId26"/>
    <p:sldId id="328" r:id="rId27"/>
    <p:sldId id="325" r:id="rId28"/>
    <p:sldId id="329" r:id="rId29"/>
    <p:sldId id="356" r:id="rId30"/>
    <p:sldId id="369" r:id="rId31"/>
    <p:sldId id="367" r:id="rId32"/>
    <p:sldId id="370" r:id="rId33"/>
    <p:sldId id="351" r:id="rId34"/>
    <p:sldId id="282" r:id="rId35"/>
    <p:sldId id="327"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294"/>
    <a:srgbClr val="DCFF81"/>
    <a:srgbClr val="FFFF00"/>
    <a:srgbClr val="F2FF04"/>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46" autoAdjust="0"/>
    <p:restoredTop sz="88889" autoAdjust="0"/>
  </p:normalViewPr>
  <p:slideViewPr>
    <p:cSldViewPr snapToGrid="0" snapToObjects="1" showGuides="1">
      <p:cViewPr>
        <p:scale>
          <a:sx n="75" d="100"/>
          <a:sy n="75" d="100"/>
        </p:scale>
        <p:origin x="-1712" y="-200"/>
      </p:cViewPr>
      <p:guideLst>
        <p:guide orient="horz" pos="4023"/>
        <p:guide pos="5349"/>
      </p:guideLst>
    </p:cSldViewPr>
  </p:slideViewPr>
  <p:outlineViewPr>
    <p:cViewPr>
      <p:scale>
        <a:sx n="33" d="100"/>
        <a:sy n="33" d="100"/>
      </p:scale>
      <p:origin x="0" y="2720"/>
    </p:cViewPr>
  </p:outlineViewPr>
  <p:notesTextViewPr>
    <p:cViewPr>
      <p:scale>
        <a:sx n="100" d="100"/>
        <a:sy n="100" d="100"/>
      </p:scale>
      <p:origin x="0" y="0"/>
    </p:cViewPr>
  </p:notesTextViewPr>
  <p:sorterViewPr>
    <p:cViewPr>
      <p:scale>
        <a:sx n="66" d="100"/>
        <a:sy n="66" d="100"/>
      </p:scale>
      <p:origin x="0" y="512"/>
    </p:cViewPr>
  </p:sorterViewPr>
  <p:notesViewPr>
    <p:cSldViewPr snapToGrid="0" snapToObjects="1" showGuides="1">
      <p:cViewPr varScale="1">
        <p:scale>
          <a:sx n="63" d="100"/>
          <a:sy n="63" d="100"/>
        </p:scale>
        <p:origin x="-2448"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99017FE-4F63-E942-8F2D-C5C47593C54A}" type="datetimeFigureOut">
              <a:rPr lang="en-US" smtClean="0"/>
              <a:t>11/19/19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E37A930-075A-534C-8730-27B0F5630937}" type="slidenum">
              <a:rPr lang="en-US" smtClean="0"/>
              <a:t>‹#›</a:t>
            </a:fld>
            <a:endParaRPr lang="en-US"/>
          </a:p>
        </p:txBody>
      </p:sp>
    </p:spTree>
    <p:extLst>
      <p:ext uri="{BB962C8B-B14F-4D97-AF65-F5344CB8AC3E}">
        <p14:creationId xmlns:p14="http://schemas.microsoft.com/office/powerpoint/2010/main" val="206268636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E37A930-075A-534C-8730-27B0F5630937}" type="slidenum">
              <a:rPr lang="en-US" smtClean="0"/>
              <a:t>1</a:t>
            </a:fld>
            <a:endParaRPr lang="en-US"/>
          </a:p>
        </p:txBody>
      </p:sp>
    </p:spTree>
    <p:extLst>
      <p:ext uri="{BB962C8B-B14F-4D97-AF65-F5344CB8AC3E}">
        <p14:creationId xmlns:p14="http://schemas.microsoft.com/office/powerpoint/2010/main" val="3857208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We aimed to explore the role of PM sources in school air on cognitive development. Methods: A cohort of 2,618 schoolchildren (average age, 8.5 years) belonging to 39 schools in Barcelona (Spain) was followed up for a year. Children completed tests assessing working memory, superior working memory, and inattentiveness during four visits. Particulate matter ≤ 2.5 </a:t>
            </a:r>
            <a:r>
              <a:rPr lang="en-US" b="1" dirty="0" err="1" smtClean="0"/>
              <a:t>μm</a:t>
            </a:r>
            <a:r>
              <a:rPr lang="en-US" b="1" dirty="0" smtClean="0"/>
              <a:t> (PM2.5) was measured during two 1-week campaigns in each school, both outdoors and in the classroom. Source apportionment resulted in nine sources: mineral, organic/textile/chalk, traffic, secondary sulfate and organics, secondary nitrate, road dust, metallurgy, sea spray, and heavy oil combustion. Differences in cognitive growth trajectories were assessed with mixed models with age-by-source interaction terms. results: An interquartile range increase in traffic-related PM2.5 was associated with </a:t>
            </a:r>
            <a:r>
              <a:rPr lang="en-US" b="1" dirty="0" err="1" smtClean="0"/>
              <a:t>reduc</a:t>
            </a:r>
            <a:r>
              <a:rPr lang="en-US" b="1" dirty="0" smtClean="0"/>
              <a:t> </a:t>
            </a:r>
            <a:r>
              <a:rPr lang="en-US" b="1" dirty="0" err="1" smtClean="0"/>
              <a:t>tions</a:t>
            </a:r>
            <a:r>
              <a:rPr lang="en-US" b="1" dirty="0" smtClean="0"/>
              <a:t> in cognitive growth equivalent to 22% (95% CI: 2%, 42%) of the annual change in working memory, 30% (95% CI: 6%, 54%) of the annual change in superior working memory, and 11% (95% CI: 0%, 22%) of the annual change in the inattentiveness scale. None of the other PM2.5 sources was associated with adverse effects on cognitive development. conclusions</a:t>
            </a:r>
            <a:r>
              <a:rPr lang="en-US" b="1" dirty="0" smtClean="0">
                <a:solidFill>
                  <a:srgbClr val="FF0000"/>
                </a:solidFill>
              </a:rPr>
              <a:t>: Traffic was the only source of fine particles associated with a reduction in cognitive developmen</a:t>
            </a:r>
            <a:r>
              <a:rPr lang="en-US" b="1" dirty="0" smtClean="0"/>
              <a:t>t. Reducing air pollution from traffic at primary schools may result in beneficial effects on cognition. </a:t>
            </a:r>
            <a:endParaRPr lang="en-US" dirty="0" smtClean="0"/>
          </a:p>
          <a:p>
            <a:endParaRPr lang="en-US" dirty="0" smtClean="0"/>
          </a:p>
          <a:p>
            <a:r>
              <a:rPr lang="en-US" sz="1200" b="0" i="0" u="none" strike="noStrike" kern="1200" baseline="0" dirty="0" smtClean="0">
                <a:solidFill>
                  <a:schemeClr val="tx1"/>
                </a:solidFill>
                <a:latin typeface="+mn-lt"/>
                <a:ea typeface="+mn-ea"/>
                <a:cs typeface="+mn-cs"/>
              </a:rPr>
              <a:t>We conducted a prospective study of children (n = 2,715, aged 7 to 10 y) from 39 schools in</a:t>
            </a:r>
          </a:p>
          <a:p>
            <a:r>
              <a:rPr lang="en-US" sz="1200" b="0" i="0" u="none" strike="noStrike" kern="1200" baseline="0" dirty="0" smtClean="0">
                <a:solidFill>
                  <a:schemeClr val="tx1"/>
                </a:solidFill>
                <a:latin typeface="+mn-lt"/>
                <a:ea typeface="+mn-ea"/>
                <a:cs typeface="+mn-cs"/>
              </a:rPr>
              <a:t>Barcelona (Catalonia, Spain) exposed to high and low traffic-related air pollution, paired by</a:t>
            </a:r>
          </a:p>
          <a:p>
            <a:r>
              <a:rPr lang="en-US" sz="1200" b="0" i="0" u="none" strike="noStrike" kern="1200" baseline="0" dirty="0" smtClean="0">
                <a:solidFill>
                  <a:schemeClr val="tx1"/>
                </a:solidFill>
                <a:latin typeface="+mn-lt"/>
                <a:ea typeface="+mn-ea"/>
                <a:cs typeface="+mn-cs"/>
              </a:rPr>
              <a:t>school socioeconomic index; children were tested four times (i.e., to assess the 12-mo developmental</a:t>
            </a:r>
          </a:p>
          <a:p>
            <a:r>
              <a:rPr lang="en-US" sz="1200" b="0" i="0" u="none" strike="noStrike" kern="1200" baseline="0" dirty="0" smtClean="0">
                <a:solidFill>
                  <a:schemeClr val="tx1"/>
                </a:solidFill>
                <a:latin typeface="+mn-lt"/>
                <a:ea typeface="+mn-ea"/>
                <a:cs typeface="+mn-cs"/>
              </a:rPr>
              <a:t>trajectories) via computerized tests (n = 10,112). Chronic traffic air pollution</a:t>
            </a:r>
          </a:p>
          <a:p>
            <a:r>
              <a:rPr lang="en-US" sz="1200" b="0" i="0" u="none" strike="noStrike" kern="1200" baseline="0" dirty="0" smtClean="0">
                <a:solidFill>
                  <a:schemeClr val="tx1"/>
                </a:solidFill>
                <a:latin typeface="+mn-lt"/>
                <a:ea typeface="+mn-ea"/>
                <a:cs typeface="+mn-cs"/>
              </a:rPr>
              <a:t>(elemental carbon [EC], nitrogen dioxide [NO2], and ultrafine particle number [UFP; 10–700</a:t>
            </a:r>
          </a:p>
          <a:p>
            <a:r>
              <a:rPr lang="en-US" sz="1200" b="0" i="0" u="none" strike="noStrike" kern="1200" baseline="0" dirty="0" smtClean="0">
                <a:solidFill>
                  <a:schemeClr val="tx1"/>
                </a:solidFill>
                <a:latin typeface="+mn-lt"/>
                <a:ea typeface="+mn-ea"/>
                <a:cs typeface="+mn-cs"/>
              </a:rPr>
              <a:t>nm]) was measured twice during 1-wk campaigns both in the courtyard (outdoor) and inside</a:t>
            </a:r>
          </a:p>
          <a:p>
            <a:r>
              <a:rPr lang="en-US" sz="1200" b="0" i="0" u="none" strike="noStrike" kern="1200" baseline="0" dirty="0" smtClean="0">
                <a:solidFill>
                  <a:schemeClr val="tx1"/>
                </a:solidFill>
                <a:latin typeface="+mn-lt"/>
                <a:ea typeface="+mn-ea"/>
                <a:cs typeface="+mn-cs"/>
              </a:rPr>
              <a:t>the classroom (indoor) simultaneously in each school pair. Cognitive development was assessed</a:t>
            </a:r>
          </a:p>
          <a:p>
            <a:r>
              <a:rPr lang="en-US" sz="1200" b="0" i="0" u="none" strike="noStrike" kern="1200" baseline="0" dirty="0" smtClean="0">
                <a:solidFill>
                  <a:schemeClr val="tx1"/>
                </a:solidFill>
                <a:latin typeface="+mn-lt"/>
                <a:ea typeface="+mn-ea"/>
                <a:cs typeface="+mn-cs"/>
              </a:rPr>
              <a:t>with the n-back and the </a:t>
            </a:r>
            <a:r>
              <a:rPr lang="en-US" sz="1200" b="0" i="0" u="none" strike="noStrike" kern="1200" baseline="0" dirty="0" err="1" smtClean="0">
                <a:solidFill>
                  <a:schemeClr val="tx1"/>
                </a:solidFill>
                <a:latin typeface="+mn-lt"/>
                <a:ea typeface="+mn-ea"/>
                <a:cs typeface="+mn-cs"/>
              </a:rPr>
              <a:t>attentional</a:t>
            </a:r>
            <a:r>
              <a:rPr lang="en-US" sz="1200" b="0" i="0" u="none" strike="noStrike" kern="1200" baseline="0" dirty="0" smtClean="0">
                <a:solidFill>
                  <a:schemeClr val="tx1"/>
                </a:solidFill>
                <a:latin typeface="+mn-lt"/>
                <a:ea typeface="+mn-ea"/>
                <a:cs typeface="+mn-cs"/>
              </a:rPr>
              <a:t> network tests, in particular, working memory</a:t>
            </a:r>
          </a:p>
          <a:p>
            <a:r>
              <a:rPr lang="en-US" sz="1200" b="0" i="0" u="none" strike="noStrike" kern="1200" baseline="0" dirty="0" smtClean="0">
                <a:solidFill>
                  <a:schemeClr val="tx1"/>
                </a:solidFill>
                <a:latin typeface="+mn-lt"/>
                <a:ea typeface="+mn-ea"/>
                <a:cs typeface="+mn-cs"/>
              </a:rPr>
              <a:t>(two-back detectability), superior working memory (three-back detectability), and inattentiveness</a:t>
            </a:r>
          </a:p>
          <a:p>
            <a:r>
              <a:rPr lang="en-US" sz="1200" b="0" i="0" u="none" strike="noStrike" kern="1200" baseline="0" dirty="0" smtClean="0">
                <a:solidFill>
                  <a:schemeClr val="tx1"/>
                </a:solidFill>
                <a:latin typeface="+mn-lt"/>
                <a:ea typeface="+mn-ea"/>
                <a:cs typeface="+mn-cs"/>
              </a:rPr>
              <a:t>(hit reaction time standard error). Linear mixed effects models were adjusted for</a:t>
            </a:r>
          </a:p>
          <a:p>
            <a:r>
              <a:rPr lang="en-US" sz="1200" b="0" i="0" u="none" strike="noStrike" kern="1200" baseline="0" dirty="0" smtClean="0">
                <a:solidFill>
                  <a:schemeClr val="tx1"/>
                </a:solidFill>
                <a:latin typeface="+mn-lt"/>
                <a:ea typeface="+mn-ea"/>
                <a:cs typeface="+mn-cs"/>
              </a:rPr>
              <a:t>age, sex, maternal education, socioeconomic status, and air pollution exposure at home.</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Children from highly polluted schools had a smaller growth in cognitive development</a:t>
            </a:r>
          </a:p>
          <a:p>
            <a:r>
              <a:rPr lang="en-US" sz="1200" b="0" i="0" u="none" strike="noStrike" kern="1200" baseline="0" dirty="0" smtClean="0">
                <a:solidFill>
                  <a:schemeClr val="tx1"/>
                </a:solidFill>
                <a:latin typeface="+mn-lt"/>
                <a:ea typeface="+mn-ea"/>
                <a:cs typeface="+mn-cs"/>
              </a:rPr>
              <a:t>than children from the paired lowly polluted schools, both in crude and adjusted models</a:t>
            </a:r>
          </a:p>
          <a:p>
            <a:r>
              <a:rPr lang="en-US" sz="1200" b="0" i="0" u="none" strike="noStrike" kern="1200" baseline="0" dirty="0" smtClean="0">
                <a:solidFill>
                  <a:schemeClr val="tx1"/>
                </a:solidFill>
                <a:latin typeface="+mn-lt"/>
                <a:ea typeface="+mn-ea"/>
                <a:cs typeface="+mn-cs"/>
              </a:rPr>
              <a:t>(e.g., 7.4% [95% CI 5.6%–8.8%] versus 11.5%[95% CI 8.9%–12.5%] improvement in working</a:t>
            </a:r>
          </a:p>
          <a:p>
            <a:r>
              <a:rPr lang="en-US" sz="1200" b="0" i="0" u="none" strike="noStrike" kern="1200" baseline="0" dirty="0" smtClean="0">
                <a:solidFill>
                  <a:schemeClr val="tx1"/>
                </a:solidFill>
                <a:latin typeface="+mn-lt"/>
                <a:ea typeface="+mn-ea"/>
                <a:cs typeface="+mn-cs"/>
              </a:rPr>
              <a:t>memory, p = 0.0024). Cogently, children attending schools with higher levels of EC,</a:t>
            </a:r>
          </a:p>
          <a:p>
            <a:r>
              <a:rPr lang="en-US" sz="1200" b="0" i="0" u="none" strike="noStrike" kern="1200" baseline="0" dirty="0" smtClean="0">
                <a:solidFill>
                  <a:schemeClr val="tx1"/>
                </a:solidFill>
                <a:latin typeface="+mn-lt"/>
                <a:ea typeface="+mn-ea"/>
                <a:cs typeface="+mn-cs"/>
              </a:rPr>
              <a:t>NO2, and UFP both indoors and outdoors experienced substantially smaller growth in all</a:t>
            </a:r>
          </a:p>
          <a:p>
            <a:r>
              <a:rPr lang="en-US" sz="1200" b="0" i="0" u="none" strike="noStrike" kern="1200" baseline="0" dirty="0" smtClean="0">
                <a:solidFill>
                  <a:schemeClr val="tx1"/>
                </a:solidFill>
                <a:latin typeface="+mn-lt"/>
                <a:ea typeface="+mn-ea"/>
                <a:cs typeface="+mn-cs"/>
              </a:rPr>
              <a:t>the cognitive measurements; for example, a change from the first to the fourth quartile in indoor</a:t>
            </a:r>
          </a:p>
          <a:p>
            <a:r>
              <a:rPr lang="en-US" sz="1200" b="0" i="0" u="none" strike="noStrike" kern="1200" baseline="0" dirty="0" smtClean="0">
                <a:solidFill>
                  <a:schemeClr val="tx1"/>
                </a:solidFill>
                <a:latin typeface="+mn-lt"/>
                <a:ea typeface="+mn-ea"/>
                <a:cs typeface="+mn-cs"/>
              </a:rPr>
              <a:t>EC reduced the gain in working memory by 13.0% (95% CI 4.2%–23.1%). Residual</a:t>
            </a:r>
          </a:p>
          <a:p>
            <a:r>
              <a:rPr lang="en-US" sz="1200" b="0" i="0" u="none" strike="noStrike" kern="1200" baseline="0" dirty="0" smtClean="0">
                <a:solidFill>
                  <a:schemeClr val="tx1"/>
                </a:solidFill>
                <a:latin typeface="+mn-lt"/>
                <a:ea typeface="+mn-ea"/>
                <a:cs typeface="+mn-cs"/>
              </a:rPr>
              <a:t>confounding for social class could not be discarded completely; however, the associations</a:t>
            </a:r>
          </a:p>
          <a:p>
            <a:r>
              <a:rPr lang="en-US" sz="1200" b="0" i="0" u="none" strike="noStrike" kern="1200" baseline="0" dirty="0" smtClean="0">
                <a:solidFill>
                  <a:schemeClr val="tx1"/>
                </a:solidFill>
                <a:latin typeface="+mn-lt"/>
                <a:ea typeface="+mn-ea"/>
                <a:cs typeface="+mn-cs"/>
              </a:rPr>
              <a:t>remained in stratified analyses (e.g., for type of school or high-/low-polluted area) and after</a:t>
            </a:r>
          </a:p>
          <a:p>
            <a:r>
              <a:rPr lang="en-US" sz="1200" b="0" i="0" u="none" strike="noStrike" kern="1200" baseline="0" dirty="0" smtClean="0">
                <a:solidFill>
                  <a:schemeClr val="tx1"/>
                </a:solidFill>
                <a:latin typeface="+mn-lt"/>
                <a:ea typeface="+mn-ea"/>
                <a:cs typeface="+mn-cs"/>
              </a:rPr>
              <a:t>additional adjustments (e.g., for commuting, educational quality, or smoking at home), contradicting</a:t>
            </a:r>
          </a:p>
          <a:p>
            <a:r>
              <a:rPr lang="en-US" sz="1200" b="0" i="0" u="none" strike="noStrike" kern="1200" baseline="0" dirty="0" smtClean="0">
                <a:solidFill>
                  <a:schemeClr val="tx1"/>
                </a:solidFill>
                <a:latin typeface="+mn-lt"/>
                <a:ea typeface="+mn-ea"/>
                <a:cs typeface="+mn-cs"/>
              </a:rPr>
              <a:t>a potential residual confounding explanation.</a:t>
            </a:r>
          </a:p>
          <a:p>
            <a:r>
              <a:rPr lang="en-US" sz="1200" b="0" i="0" u="none" strike="noStrike" kern="1200" baseline="0" dirty="0" smtClean="0">
                <a:solidFill>
                  <a:schemeClr val="tx1"/>
                </a:solidFill>
                <a:latin typeface="+mn-lt"/>
                <a:ea typeface="+mn-ea"/>
                <a:cs typeface="+mn-cs"/>
              </a:rPr>
              <a:t>Conclusions</a:t>
            </a:r>
          </a:p>
          <a:p>
            <a:r>
              <a:rPr lang="en-US" sz="1200" b="0" i="0" u="none" strike="noStrike" kern="1200" baseline="0" dirty="0" smtClean="0">
                <a:solidFill>
                  <a:schemeClr val="tx1"/>
                </a:solidFill>
                <a:latin typeface="+mn-lt"/>
                <a:ea typeface="+mn-ea"/>
                <a:cs typeface="+mn-cs"/>
              </a:rPr>
              <a:t>Children attending schools with higher traffic-related air pollution had a smaller improvement</a:t>
            </a:r>
          </a:p>
          <a:p>
            <a:r>
              <a:rPr lang="en-US" sz="1200" b="0" i="0" u="none" strike="noStrike" kern="1200" baseline="0" dirty="0" smtClean="0">
                <a:solidFill>
                  <a:schemeClr val="tx1"/>
                </a:solidFill>
                <a:latin typeface="+mn-lt"/>
                <a:ea typeface="+mn-ea"/>
                <a:cs typeface="+mn-cs"/>
              </a:rPr>
              <a:t>in cognitive development.</a:t>
            </a:r>
            <a:endParaRPr lang="en-US" dirty="0"/>
          </a:p>
        </p:txBody>
      </p:sp>
      <p:sp>
        <p:nvSpPr>
          <p:cNvPr id="4" name="Slide Number Placeholder 3"/>
          <p:cNvSpPr>
            <a:spLocks noGrp="1"/>
          </p:cNvSpPr>
          <p:nvPr>
            <p:ph type="sldNum" sz="quarter" idx="10"/>
          </p:nvPr>
        </p:nvSpPr>
        <p:spPr/>
        <p:txBody>
          <a:bodyPr/>
          <a:lstStyle/>
          <a:p>
            <a:fld id="{7E37A930-075A-534C-8730-27B0F5630937}" type="slidenum">
              <a:rPr lang="en-US" smtClean="0"/>
              <a:t>15</a:t>
            </a:fld>
            <a:endParaRPr lang="en-US"/>
          </a:p>
        </p:txBody>
      </p:sp>
    </p:spTree>
    <p:extLst>
      <p:ext uri="{BB962C8B-B14F-4D97-AF65-F5344CB8AC3E}">
        <p14:creationId xmlns:p14="http://schemas.microsoft.com/office/powerpoint/2010/main" val="15527416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Summary</a:t>
            </a:r>
          </a:p>
          <a:p>
            <a:r>
              <a:rPr lang="en-US" sz="1200" b="0" i="0" u="none" strike="noStrike" kern="1200" baseline="0" dirty="0" smtClean="0">
                <a:solidFill>
                  <a:schemeClr val="tx1"/>
                </a:solidFill>
                <a:latin typeface="+mn-lt"/>
                <a:ea typeface="+mn-ea"/>
                <a:cs typeface="+mn-cs"/>
              </a:rPr>
              <a:t>Background Emerging evidence suggests that living near major roads might adversely </a:t>
            </a:r>
            <a:r>
              <a:rPr lang="en-US" sz="1200" b="0" i="0" u="none" strike="noStrike" kern="1200" baseline="0" dirty="0" err="1" smtClean="0">
                <a:solidFill>
                  <a:schemeClr val="tx1"/>
                </a:solidFill>
                <a:latin typeface="+mn-lt"/>
                <a:ea typeface="+mn-ea"/>
                <a:cs typeface="+mn-cs"/>
              </a:rPr>
              <a:t>aff</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ect</a:t>
            </a:r>
            <a:r>
              <a:rPr lang="en-US" sz="1200" b="0" i="0" u="none" strike="noStrike" kern="1200" baseline="0" dirty="0" smtClean="0">
                <a:solidFill>
                  <a:schemeClr val="tx1"/>
                </a:solidFill>
                <a:latin typeface="+mn-lt"/>
                <a:ea typeface="+mn-ea"/>
                <a:cs typeface="+mn-cs"/>
              </a:rPr>
              <a:t> cognition. However, little</a:t>
            </a:r>
          </a:p>
          <a:p>
            <a:r>
              <a:rPr lang="en-US" sz="1200" b="0" i="0" u="none" strike="noStrike" kern="1200" baseline="0" dirty="0" smtClean="0">
                <a:solidFill>
                  <a:schemeClr val="tx1"/>
                </a:solidFill>
                <a:latin typeface="+mn-lt"/>
                <a:ea typeface="+mn-ea"/>
                <a:cs typeface="+mn-cs"/>
              </a:rPr>
              <a:t>is known about its relationship with the incidence of dementia, Parkinson’s disease, and multiple sclerosis. We aimed</a:t>
            </a:r>
          </a:p>
          <a:p>
            <a:r>
              <a:rPr lang="en-US" sz="1200" b="0" i="0" u="none" strike="noStrike" kern="1200" baseline="0" dirty="0" smtClean="0">
                <a:solidFill>
                  <a:schemeClr val="tx1"/>
                </a:solidFill>
                <a:latin typeface="+mn-lt"/>
                <a:ea typeface="+mn-ea"/>
                <a:cs typeface="+mn-cs"/>
              </a:rPr>
              <a:t>to investigate the association between residential proximity to major roadways and the incidence of these three</a:t>
            </a:r>
          </a:p>
          <a:p>
            <a:r>
              <a:rPr lang="en-US" sz="1200" b="0" i="0" u="none" strike="noStrike" kern="1200" baseline="0" dirty="0" smtClean="0">
                <a:solidFill>
                  <a:schemeClr val="tx1"/>
                </a:solidFill>
                <a:latin typeface="+mn-lt"/>
                <a:ea typeface="+mn-ea"/>
                <a:cs typeface="+mn-cs"/>
              </a:rPr>
              <a:t>neurological diseases in Ontario, Canada.</a:t>
            </a:r>
          </a:p>
          <a:p>
            <a:r>
              <a:rPr lang="en-US" sz="1200" b="0" i="0" u="none" strike="noStrike" kern="1200" baseline="0" dirty="0" smtClean="0">
                <a:solidFill>
                  <a:schemeClr val="tx1"/>
                </a:solidFill>
                <a:latin typeface="+mn-lt"/>
                <a:ea typeface="+mn-ea"/>
                <a:cs typeface="+mn-cs"/>
              </a:rPr>
              <a:t>Methods In this population-based cohort study, we assembled two population-based cohorts including all adults</a:t>
            </a:r>
          </a:p>
          <a:p>
            <a:r>
              <a:rPr lang="en-US" sz="1200" b="0" i="0" u="none" strike="noStrike" kern="1200" baseline="0" dirty="0" smtClean="0">
                <a:solidFill>
                  <a:schemeClr val="tx1"/>
                </a:solidFill>
                <a:latin typeface="+mn-lt"/>
                <a:ea typeface="+mn-ea"/>
                <a:cs typeface="+mn-cs"/>
              </a:rPr>
              <a:t>aged 20–50 years (about 4.4 million; multiple sclerosis cohort) and all adults aged 55–85 years (about 2.2 million;</a:t>
            </a:r>
          </a:p>
          <a:p>
            <a:r>
              <a:rPr lang="en-US" sz="1200" b="0" i="0" u="none" strike="noStrike" kern="1200" baseline="0" dirty="0" smtClean="0">
                <a:solidFill>
                  <a:schemeClr val="tx1"/>
                </a:solidFill>
                <a:latin typeface="+mn-lt"/>
                <a:ea typeface="+mn-ea"/>
                <a:cs typeface="+mn-cs"/>
              </a:rPr>
              <a:t>dementia or Parkinson’s disease cohort) who resided in Ontario, Canada on April 1, 2001. Eligible patients were free</a:t>
            </a:r>
          </a:p>
          <a:p>
            <a:r>
              <a:rPr lang="en-US" sz="1200" b="0" i="0" u="none" strike="noStrike" kern="1200" baseline="0" dirty="0" smtClean="0">
                <a:solidFill>
                  <a:schemeClr val="tx1"/>
                </a:solidFill>
                <a:latin typeface="+mn-lt"/>
                <a:ea typeface="+mn-ea"/>
                <a:cs typeface="+mn-cs"/>
              </a:rPr>
              <a:t>of these neurological diseases, Ontario residents for 5 years or longer, and Canadian-born. We ascertained the</a:t>
            </a:r>
          </a:p>
          <a:p>
            <a:r>
              <a:rPr lang="en-US" sz="1200" b="0" i="0" u="none" strike="noStrike" kern="1200" baseline="0" dirty="0" smtClean="0">
                <a:solidFill>
                  <a:schemeClr val="tx1"/>
                </a:solidFill>
                <a:latin typeface="+mn-lt"/>
                <a:ea typeface="+mn-ea"/>
                <a:cs typeface="+mn-cs"/>
              </a:rPr>
              <a:t>individual’s proximity to major roadways based on their residential postal-code address in 1996, 5 years before</a:t>
            </a:r>
          </a:p>
          <a:p>
            <a:r>
              <a:rPr lang="en-US" sz="1200" b="0" i="0" u="none" strike="noStrike" kern="1200" baseline="0" dirty="0" smtClean="0">
                <a:solidFill>
                  <a:schemeClr val="tx1"/>
                </a:solidFill>
                <a:latin typeface="+mn-lt"/>
                <a:ea typeface="+mn-ea"/>
                <a:cs typeface="+mn-cs"/>
              </a:rPr>
              <a:t>cohort inception. Incident diagnoses of dementia, Parkinson’s disease, and multiple sclerosis were ascertained</a:t>
            </a:r>
          </a:p>
          <a:p>
            <a:r>
              <a:rPr lang="en-US" sz="1200" b="0" i="0" u="none" strike="noStrike" kern="1200" baseline="0" dirty="0" smtClean="0">
                <a:solidFill>
                  <a:schemeClr val="tx1"/>
                </a:solidFill>
                <a:latin typeface="+mn-lt"/>
                <a:ea typeface="+mn-ea"/>
                <a:cs typeface="+mn-cs"/>
              </a:rPr>
              <a:t>from provincial health administrative databases with validated algorithms. We assessed the associations between</a:t>
            </a:r>
          </a:p>
          <a:p>
            <a:r>
              <a:rPr lang="en-US" sz="1200" b="0" i="0" u="none" strike="noStrike" kern="1200" baseline="0" dirty="0" err="1" smtClean="0">
                <a:solidFill>
                  <a:schemeClr val="tx1"/>
                </a:solidFill>
                <a:latin typeface="+mn-lt"/>
                <a:ea typeface="+mn-ea"/>
                <a:cs typeface="+mn-cs"/>
              </a:rPr>
              <a:t>traffi</a:t>
            </a:r>
            <a:r>
              <a:rPr lang="en-US" sz="1200" b="0" i="0" u="none" strike="noStrike" kern="1200" baseline="0" dirty="0" smtClean="0">
                <a:solidFill>
                  <a:schemeClr val="tx1"/>
                </a:solidFill>
                <a:latin typeface="+mn-lt"/>
                <a:ea typeface="+mn-ea"/>
                <a:cs typeface="+mn-cs"/>
              </a:rPr>
              <a:t> c proximity and incident dementia, Parkinson’s disease, and multiple sclerosis using Cox proportional hazards</a:t>
            </a:r>
          </a:p>
          <a:p>
            <a:r>
              <a:rPr lang="en-US" sz="1200" b="0" i="0" u="none" strike="noStrike" kern="1200" baseline="0" dirty="0" smtClean="0">
                <a:solidFill>
                  <a:schemeClr val="tx1"/>
                </a:solidFill>
                <a:latin typeface="+mn-lt"/>
                <a:ea typeface="+mn-ea"/>
                <a:cs typeface="+mn-cs"/>
              </a:rPr>
              <a:t>models, adjusting for individual and contextual factors such as diabetes, brain injury, and </a:t>
            </a:r>
            <a:r>
              <a:rPr lang="en-US" sz="1200" b="0" i="0" u="none" strike="noStrike" kern="1200" baseline="0" dirty="0" err="1" smtClean="0">
                <a:solidFill>
                  <a:schemeClr val="tx1"/>
                </a:solidFill>
                <a:latin typeface="+mn-lt"/>
                <a:ea typeface="+mn-ea"/>
                <a:cs typeface="+mn-cs"/>
              </a:rPr>
              <a:t>neighbourhood</a:t>
            </a:r>
            <a:r>
              <a:rPr lang="en-US" sz="1200" b="0" i="0" u="none" strike="noStrike" kern="1200" baseline="0" dirty="0" smtClean="0">
                <a:solidFill>
                  <a:schemeClr val="tx1"/>
                </a:solidFill>
                <a:latin typeface="+mn-lt"/>
                <a:ea typeface="+mn-ea"/>
                <a:cs typeface="+mn-cs"/>
              </a:rPr>
              <a:t> income.</a:t>
            </a:r>
          </a:p>
          <a:p>
            <a:r>
              <a:rPr lang="en-US" sz="1200" b="0" i="0" u="none" strike="noStrike" kern="1200" baseline="0" dirty="0" smtClean="0">
                <a:solidFill>
                  <a:schemeClr val="tx1"/>
                </a:solidFill>
                <a:latin typeface="+mn-lt"/>
                <a:ea typeface="+mn-ea"/>
                <a:cs typeface="+mn-cs"/>
              </a:rPr>
              <a:t>We did various sensitivity analyses, such as adjusting for access to neurologists and exposure to selected air</a:t>
            </a:r>
          </a:p>
          <a:p>
            <a:r>
              <a:rPr lang="en-US" sz="1200" b="0" i="0" u="none" strike="noStrike" kern="1200" baseline="0" dirty="0" smtClean="0">
                <a:solidFill>
                  <a:schemeClr val="tx1"/>
                </a:solidFill>
                <a:latin typeface="+mn-lt"/>
                <a:ea typeface="+mn-ea"/>
                <a:cs typeface="+mn-cs"/>
              </a:rPr>
              <a:t>pollutants, and restricting to never movers and urban dwellers.</a:t>
            </a:r>
          </a:p>
          <a:p>
            <a:r>
              <a:rPr lang="en-US" sz="1200" b="0" i="0" u="none" strike="noStrike" kern="1200" baseline="0" dirty="0" smtClean="0">
                <a:solidFill>
                  <a:schemeClr val="tx1"/>
                </a:solidFill>
                <a:latin typeface="+mn-lt"/>
                <a:ea typeface="+mn-ea"/>
                <a:cs typeface="+mn-cs"/>
              </a:rPr>
              <a:t>Findings Between 2001, and 2012, we </a:t>
            </a:r>
            <a:r>
              <a:rPr lang="en-US" sz="1200" b="0" i="0" u="none" strike="noStrike" kern="1200" baseline="0" dirty="0" err="1" smtClean="0">
                <a:solidFill>
                  <a:schemeClr val="tx1"/>
                </a:solidFill>
                <a:latin typeface="+mn-lt"/>
                <a:ea typeface="+mn-ea"/>
                <a:cs typeface="+mn-cs"/>
              </a:rPr>
              <a:t>identifi</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ed</a:t>
            </a:r>
            <a:r>
              <a:rPr lang="en-US" sz="1200" b="0" i="0" u="none" strike="noStrike" kern="1200" baseline="0" dirty="0" smtClean="0">
                <a:solidFill>
                  <a:schemeClr val="tx1"/>
                </a:solidFill>
                <a:latin typeface="+mn-lt"/>
                <a:ea typeface="+mn-ea"/>
                <a:cs typeface="+mn-cs"/>
              </a:rPr>
              <a:t> 243 611 incident cases of dementia, 31 577 cases of Parkinson’s disease,</a:t>
            </a:r>
          </a:p>
          <a:p>
            <a:r>
              <a:rPr lang="en-US" sz="1200" b="0" i="0" u="none" strike="noStrike" kern="1200" baseline="0" dirty="0" smtClean="0">
                <a:solidFill>
                  <a:schemeClr val="tx1"/>
                </a:solidFill>
                <a:latin typeface="+mn-lt"/>
                <a:ea typeface="+mn-ea"/>
                <a:cs typeface="+mn-cs"/>
              </a:rPr>
              <a:t>and 9247 cases of multiple sclerosis. The adjusted hazard ratio (HR) of incident dementia was 1.07 for people living</a:t>
            </a:r>
          </a:p>
          <a:p>
            <a:r>
              <a:rPr lang="en-US" sz="1200" b="0" i="0" u="none" strike="noStrike" kern="1200" baseline="0" dirty="0" smtClean="0">
                <a:solidFill>
                  <a:schemeClr val="tx1"/>
                </a:solidFill>
                <a:latin typeface="+mn-lt"/>
                <a:ea typeface="+mn-ea"/>
                <a:cs typeface="+mn-cs"/>
              </a:rPr>
              <a:t>less than 50 m from a major </a:t>
            </a:r>
            <a:r>
              <a:rPr lang="en-US" sz="1200" b="0" i="0" u="none" strike="noStrike" kern="1200" baseline="0" dirty="0" err="1" smtClean="0">
                <a:solidFill>
                  <a:schemeClr val="tx1"/>
                </a:solidFill>
                <a:latin typeface="+mn-lt"/>
                <a:ea typeface="+mn-ea"/>
                <a:cs typeface="+mn-cs"/>
              </a:rPr>
              <a:t>traffi</a:t>
            </a:r>
            <a:r>
              <a:rPr lang="en-US" sz="1200" b="0" i="0" u="none" strike="noStrike" kern="1200" baseline="0" dirty="0" smtClean="0">
                <a:solidFill>
                  <a:schemeClr val="tx1"/>
                </a:solidFill>
                <a:latin typeface="+mn-lt"/>
                <a:ea typeface="+mn-ea"/>
                <a:cs typeface="+mn-cs"/>
              </a:rPr>
              <a:t> c road (95% CI 1.06–1.08), 1.04 (1.02–1.05) for 50–100 m, 1.02 (1.01–1.03) for</a:t>
            </a:r>
          </a:p>
          <a:p>
            <a:r>
              <a:rPr lang="en-US" sz="1200" b="0" i="0" u="none" strike="noStrike" kern="1200" baseline="0" dirty="0" smtClean="0">
                <a:solidFill>
                  <a:schemeClr val="tx1"/>
                </a:solidFill>
                <a:latin typeface="+mn-lt"/>
                <a:ea typeface="+mn-ea"/>
                <a:cs typeface="+mn-cs"/>
              </a:rPr>
              <a:t>101–200 m, and 1.00 (0.99–1.01) for 201–300 m versus further than 300 m (p for trend=0.0349). The associations</a:t>
            </a:r>
          </a:p>
          <a:p>
            <a:r>
              <a:rPr lang="en-US" sz="1200" b="0" i="0" u="none" strike="noStrike" kern="1200" baseline="0" dirty="0" smtClean="0">
                <a:solidFill>
                  <a:schemeClr val="tx1"/>
                </a:solidFill>
                <a:latin typeface="+mn-lt"/>
                <a:ea typeface="+mn-ea"/>
                <a:cs typeface="+mn-cs"/>
              </a:rPr>
              <a:t>were robust to sensitivity analyses and seemed stronger among urban residents, especially those who lived in major</a:t>
            </a:r>
          </a:p>
          <a:p>
            <a:r>
              <a:rPr lang="en-US" sz="1200" b="0" i="0" u="none" strike="noStrike" kern="1200" baseline="0" dirty="0" smtClean="0">
                <a:solidFill>
                  <a:schemeClr val="tx1"/>
                </a:solidFill>
                <a:latin typeface="+mn-lt"/>
                <a:ea typeface="+mn-ea"/>
                <a:cs typeface="+mn-cs"/>
              </a:rPr>
              <a:t>cities (HR 1.12, 95% CI 1.10–1.14 for people living &lt;50 m from a major </a:t>
            </a:r>
            <a:r>
              <a:rPr lang="en-US" sz="1200" b="0" i="0" u="none" strike="noStrike" kern="1200" baseline="0" dirty="0" err="1" smtClean="0">
                <a:solidFill>
                  <a:schemeClr val="tx1"/>
                </a:solidFill>
                <a:latin typeface="+mn-lt"/>
                <a:ea typeface="+mn-ea"/>
                <a:cs typeface="+mn-cs"/>
              </a:rPr>
              <a:t>traffi</a:t>
            </a:r>
            <a:r>
              <a:rPr lang="en-US" sz="1200" b="0" i="0" u="none" strike="noStrike" kern="1200" baseline="0" dirty="0" smtClean="0">
                <a:solidFill>
                  <a:schemeClr val="tx1"/>
                </a:solidFill>
                <a:latin typeface="+mn-lt"/>
                <a:ea typeface="+mn-ea"/>
                <a:cs typeface="+mn-cs"/>
              </a:rPr>
              <a:t> c road), and who never moved (1.12,</a:t>
            </a:r>
          </a:p>
          <a:p>
            <a:r>
              <a:rPr lang="en-US" sz="1200" b="0" i="0" u="none" strike="noStrike" kern="1200" baseline="0" dirty="0" smtClean="0">
                <a:solidFill>
                  <a:schemeClr val="tx1"/>
                </a:solidFill>
                <a:latin typeface="+mn-lt"/>
                <a:ea typeface="+mn-ea"/>
                <a:cs typeface="+mn-cs"/>
              </a:rPr>
              <a:t>1.10–1.14 for people living &lt;50 m from a major </a:t>
            </a:r>
            <a:r>
              <a:rPr lang="en-US" sz="1200" b="0" i="0" u="none" strike="noStrike" kern="1200" baseline="0" dirty="0" err="1" smtClean="0">
                <a:solidFill>
                  <a:schemeClr val="tx1"/>
                </a:solidFill>
                <a:latin typeface="+mn-lt"/>
                <a:ea typeface="+mn-ea"/>
                <a:cs typeface="+mn-cs"/>
              </a:rPr>
              <a:t>traffi</a:t>
            </a:r>
            <a:r>
              <a:rPr lang="en-US" sz="1200" b="0" i="0" u="none" strike="noStrike" kern="1200" baseline="0" dirty="0" smtClean="0">
                <a:solidFill>
                  <a:schemeClr val="tx1"/>
                </a:solidFill>
                <a:latin typeface="+mn-lt"/>
                <a:ea typeface="+mn-ea"/>
                <a:cs typeface="+mn-cs"/>
              </a:rPr>
              <a:t> c road). No association was found with Parkinson’s disease or</a:t>
            </a:r>
          </a:p>
          <a:p>
            <a:r>
              <a:rPr lang="en-US" sz="1200" b="0" i="0" u="none" strike="noStrike" kern="1200" baseline="0" dirty="0" smtClean="0">
                <a:solidFill>
                  <a:schemeClr val="tx1"/>
                </a:solidFill>
                <a:latin typeface="+mn-lt"/>
                <a:ea typeface="+mn-ea"/>
                <a:cs typeface="+mn-cs"/>
              </a:rPr>
              <a:t>multiple sclerosis.</a:t>
            </a:r>
          </a:p>
          <a:p>
            <a:r>
              <a:rPr lang="en-US" sz="1200" b="0" i="0" u="none" strike="noStrike" kern="1200" baseline="0" dirty="0" smtClean="0">
                <a:solidFill>
                  <a:schemeClr val="tx1"/>
                </a:solidFill>
                <a:latin typeface="+mn-lt"/>
                <a:ea typeface="+mn-ea"/>
                <a:cs typeface="+mn-cs"/>
              </a:rPr>
              <a:t>Interpretation In this large population-based cohort, living close to heavy </a:t>
            </a:r>
            <a:r>
              <a:rPr lang="en-US" sz="1200" b="0" i="0" u="none" strike="noStrike" kern="1200" baseline="0" dirty="0" err="1" smtClean="0">
                <a:solidFill>
                  <a:schemeClr val="tx1"/>
                </a:solidFill>
                <a:latin typeface="+mn-lt"/>
                <a:ea typeface="+mn-ea"/>
                <a:cs typeface="+mn-cs"/>
              </a:rPr>
              <a:t>traffi</a:t>
            </a:r>
            <a:r>
              <a:rPr lang="en-US" sz="1200" b="0" i="0" u="none" strike="noStrike" kern="1200" baseline="0" dirty="0" smtClean="0">
                <a:solidFill>
                  <a:schemeClr val="tx1"/>
                </a:solidFill>
                <a:latin typeface="+mn-lt"/>
                <a:ea typeface="+mn-ea"/>
                <a:cs typeface="+mn-cs"/>
              </a:rPr>
              <a:t> c was associated with a higher incidence</a:t>
            </a:r>
          </a:p>
          <a:p>
            <a:r>
              <a:rPr lang="en-US" sz="1200" b="0" i="0" u="none" strike="noStrike" kern="1200" baseline="0" dirty="0" smtClean="0">
                <a:solidFill>
                  <a:schemeClr val="tx1"/>
                </a:solidFill>
                <a:latin typeface="+mn-lt"/>
                <a:ea typeface="+mn-ea"/>
                <a:cs typeface="+mn-cs"/>
              </a:rPr>
              <a:t>of dementia, but not with Parkinson’s disease or multiple sclerosis.</a:t>
            </a:r>
          </a:p>
          <a:p>
            <a:r>
              <a:rPr lang="en-US" sz="1200" kern="1200" dirty="0" smtClean="0">
                <a:solidFill>
                  <a:schemeClr val="tx1"/>
                </a:solidFill>
                <a:effectLst/>
                <a:latin typeface="+mn-lt"/>
                <a:ea typeface="+mn-ea"/>
                <a:cs typeface="+mn-cs"/>
              </a:rPr>
              <a:t>Background: The aging rate in Taiwan is the second highest in the world. As the population ages quickly, the prevalence of dementia increases rapidly. There are some studies that have explored the association between air pollution and cognitive decline, but the association between air pollution and dementia has not been directly evaluated.</a:t>
            </a:r>
          </a:p>
          <a:p>
            <a:r>
              <a:rPr lang="en-US" sz="1200" kern="1200" dirty="0" smtClean="0">
                <a:solidFill>
                  <a:schemeClr val="tx1"/>
                </a:solidFill>
                <a:effectLst/>
                <a:latin typeface="+mn-lt"/>
                <a:ea typeface="+mn-ea"/>
                <a:cs typeface="+mn-cs"/>
              </a:rPr>
              <a:t>Methods: This was a case-control study comprising 249 Alzheimer’s disease (AD) patients, 125 vascular dementia (</a:t>
            </a:r>
            <a:r>
              <a:rPr lang="en-US" sz="1200" kern="1200" dirty="0" err="1" smtClean="0">
                <a:solidFill>
                  <a:schemeClr val="tx1"/>
                </a:solidFill>
                <a:effectLst/>
                <a:latin typeface="+mn-lt"/>
                <a:ea typeface="+mn-ea"/>
                <a:cs typeface="+mn-cs"/>
              </a:rPr>
              <a:t>VaD</a:t>
            </a:r>
            <a:r>
              <a:rPr lang="en-US" sz="1200" kern="1200" dirty="0" smtClean="0">
                <a:solidFill>
                  <a:schemeClr val="tx1"/>
                </a:solidFill>
                <a:effectLst/>
                <a:latin typeface="+mn-lt"/>
                <a:ea typeface="+mn-ea"/>
                <a:cs typeface="+mn-cs"/>
              </a:rPr>
              <a:t>) patients, and 497 controls from three teaching hospitals in northern Taiwan from 2007 to 2010. Data of particulate matter ,10 mm in diameter (PM10) and ozone were obtained from the Taiwan Environmental Protection Administration for 12 and 14 years, respectively. Blood samples were collected to determine the </a:t>
            </a:r>
            <a:r>
              <a:rPr lang="en-US" sz="1200" kern="1200" dirty="0" err="1" smtClean="0">
                <a:solidFill>
                  <a:schemeClr val="tx1"/>
                </a:solidFill>
                <a:effectLst/>
                <a:latin typeface="+mn-lt"/>
                <a:ea typeface="+mn-ea"/>
                <a:cs typeface="+mn-cs"/>
              </a:rPr>
              <a:t>apolipoprotein</a:t>
            </a:r>
            <a:r>
              <a:rPr lang="en-US" sz="1200" kern="1200" dirty="0" smtClean="0">
                <a:solidFill>
                  <a:schemeClr val="tx1"/>
                </a:solidFill>
                <a:effectLst/>
                <a:latin typeface="+mn-lt"/>
                <a:ea typeface="+mn-ea"/>
                <a:cs typeface="+mn-cs"/>
              </a:rPr>
              <a:t> E (APOE) 34 haplotype. Bayesian maximum</a:t>
            </a:r>
          </a:p>
          <a:p>
            <a:r>
              <a:rPr lang="en-US" sz="1200" kern="1200" dirty="0" smtClean="0">
                <a:solidFill>
                  <a:schemeClr val="tx1"/>
                </a:solidFill>
                <a:effectLst/>
                <a:latin typeface="+mn-lt"/>
                <a:ea typeface="+mn-ea"/>
                <a:cs typeface="+mn-cs"/>
              </a:rPr>
              <a:t>entropy was used to estimate the individual exposure level of air pollutants, which was then </a:t>
            </a:r>
            <a:r>
              <a:rPr lang="en-US" sz="1200" kern="1200" dirty="0" err="1" smtClean="0">
                <a:solidFill>
                  <a:schemeClr val="tx1"/>
                </a:solidFill>
                <a:effectLst/>
                <a:latin typeface="+mn-lt"/>
                <a:ea typeface="+mn-ea"/>
                <a:cs typeface="+mn-cs"/>
              </a:rPr>
              <a:t>tertiled</a:t>
            </a:r>
            <a:r>
              <a:rPr lang="en-US" sz="1200" kern="1200" dirty="0" smtClean="0">
                <a:solidFill>
                  <a:schemeClr val="tx1"/>
                </a:solidFill>
                <a:effectLst/>
                <a:latin typeface="+mn-lt"/>
                <a:ea typeface="+mn-ea"/>
                <a:cs typeface="+mn-cs"/>
              </a:rPr>
              <a:t> for analysis. Conditional logistic regression models were used to estimate adjusted odds ratios (AORs) and 95% confidence intervals between the association of PM10 and ozone exposure with AD and </a:t>
            </a:r>
            <a:r>
              <a:rPr lang="en-US" sz="1200" kern="1200" dirty="0" err="1" smtClean="0">
                <a:solidFill>
                  <a:schemeClr val="tx1"/>
                </a:solidFill>
                <a:effectLst/>
                <a:latin typeface="+mn-lt"/>
                <a:ea typeface="+mn-ea"/>
                <a:cs typeface="+mn-cs"/>
              </a:rPr>
              <a:t>VaD</a:t>
            </a:r>
            <a:r>
              <a:rPr lang="en-US" sz="1200" kern="1200" dirty="0" smtClean="0">
                <a:solidFill>
                  <a:schemeClr val="tx1"/>
                </a:solidFill>
                <a:effectLst/>
                <a:latin typeface="+mn-lt"/>
                <a:ea typeface="+mn-ea"/>
                <a:cs typeface="+mn-cs"/>
              </a:rPr>
              <a:t> risk.</a:t>
            </a:r>
          </a:p>
          <a:p>
            <a:r>
              <a:rPr lang="en-US" sz="1200" kern="1200" dirty="0" smtClean="0">
                <a:solidFill>
                  <a:schemeClr val="tx1"/>
                </a:solidFill>
                <a:effectLst/>
                <a:latin typeface="+mn-lt"/>
                <a:ea typeface="+mn-ea"/>
                <a:cs typeface="+mn-cs"/>
              </a:rPr>
              <a:t>Results: The highest </a:t>
            </a:r>
            <a:r>
              <a:rPr lang="en-US" sz="1200" kern="1200" dirty="0" err="1" smtClean="0">
                <a:solidFill>
                  <a:schemeClr val="tx1"/>
                </a:solidFill>
                <a:effectLst/>
                <a:latin typeface="+mn-lt"/>
                <a:ea typeface="+mn-ea"/>
                <a:cs typeface="+mn-cs"/>
              </a:rPr>
              <a:t>tertile</a:t>
            </a:r>
            <a:r>
              <a:rPr lang="en-US" sz="1200" kern="1200" dirty="0" smtClean="0">
                <a:solidFill>
                  <a:schemeClr val="tx1"/>
                </a:solidFill>
                <a:effectLst/>
                <a:latin typeface="+mn-lt"/>
                <a:ea typeface="+mn-ea"/>
                <a:cs typeface="+mn-cs"/>
              </a:rPr>
              <a:t> of PM10 (_49.23 mg/m3) or ozone (_21.56 ppb) exposure was associated with increased AD risk (highest vs. lowest </a:t>
            </a:r>
            <a:r>
              <a:rPr lang="en-US" sz="1200" kern="1200" dirty="0" err="1" smtClean="0">
                <a:solidFill>
                  <a:schemeClr val="tx1"/>
                </a:solidFill>
                <a:effectLst/>
                <a:latin typeface="+mn-lt"/>
                <a:ea typeface="+mn-ea"/>
                <a:cs typeface="+mn-cs"/>
              </a:rPr>
              <a:t>tertile</a:t>
            </a:r>
            <a:r>
              <a:rPr lang="en-US" sz="1200" kern="1200" dirty="0" smtClean="0">
                <a:solidFill>
                  <a:schemeClr val="tx1"/>
                </a:solidFill>
                <a:effectLst/>
                <a:latin typeface="+mn-lt"/>
                <a:ea typeface="+mn-ea"/>
                <a:cs typeface="+mn-cs"/>
              </a:rPr>
              <a:t> of PM10: AOR 5 4.17; highest vs. lowest </a:t>
            </a:r>
            <a:r>
              <a:rPr lang="en-US" sz="1200" kern="1200" dirty="0" err="1" smtClean="0">
                <a:solidFill>
                  <a:schemeClr val="tx1"/>
                </a:solidFill>
                <a:effectLst/>
                <a:latin typeface="+mn-lt"/>
                <a:ea typeface="+mn-ea"/>
                <a:cs typeface="+mn-cs"/>
              </a:rPr>
              <a:t>tertile</a:t>
            </a:r>
            <a:r>
              <a:rPr lang="en-US" sz="1200" kern="1200" dirty="0" smtClean="0">
                <a:solidFill>
                  <a:schemeClr val="tx1"/>
                </a:solidFill>
                <a:effectLst/>
                <a:latin typeface="+mn-lt"/>
                <a:ea typeface="+mn-ea"/>
                <a:cs typeface="+mn-cs"/>
              </a:rPr>
              <a:t> of ozone: AOR 5 2.00). Similar finding was observed for </a:t>
            </a:r>
            <a:r>
              <a:rPr lang="en-US" sz="1200" kern="1200" dirty="0" err="1" smtClean="0">
                <a:solidFill>
                  <a:schemeClr val="tx1"/>
                </a:solidFill>
                <a:effectLst/>
                <a:latin typeface="+mn-lt"/>
                <a:ea typeface="+mn-ea"/>
                <a:cs typeface="+mn-cs"/>
              </a:rPr>
              <a:t>VaD</a:t>
            </a:r>
            <a:r>
              <a:rPr lang="en-US" sz="1200" kern="1200" dirty="0" smtClean="0">
                <a:solidFill>
                  <a:schemeClr val="tx1"/>
                </a:solidFill>
                <a:effectLst/>
                <a:latin typeface="+mn-lt"/>
                <a:ea typeface="+mn-ea"/>
                <a:cs typeface="+mn-cs"/>
              </a:rPr>
              <a:t>. The association with AD and </a:t>
            </a:r>
            <a:r>
              <a:rPr lang="en-US" sz="1200" kern="1200" dirty="0" err="1" smtClean="0">
                <a:solidFill>
                  <a:schemeClr val="tx1"/>
                </a:solidFill>
                <a:effectLst/>
                <a:latin typeface="+mn-lt"/>
                <a:ea typeface="+mn-ea"/>
                <a:cs typeface="+mn-cs"/>
              </a:rPr>
              <a:t>VaD</a:t>
            </a:r>
            <a:r>
              <a:rPr lang="en-US" sz="1200" kern="1200" dirty="0" smtClean="0">
                <a:solidFill>
                  <a:schemeClr val="tx1"/>
                </a:solidFill>
                <a:effectLst/>
                <a:latin typeface="+mn-lt"/>
                <a:ea typeface="+mn-ea"/>
                <a:cs typeface="+mn-cs"/>
              </a:rPr>
              <a:t> risk remained for the highest </a:t>
            </a:r>
            <a:r>
              <a:rPr lang="en-US" sz="1200" kern="1200" dirty="0" err="1" smtClean="0">
                <a:solidFill>
                  <a:schemeClr val="tx1"/>
                </a:solidFill>
                <a:effectLst/>
                <a:latin typeface="+mn-lt"/>
                <a:ea typeface="+mn-ea"/>
                <a:cs typeface="+mn-cs"/>
              </a:rPr>
              <a:t>tertile</a:t>
            </a:r>
            <a:r>
              <a:rPr lang="en-US" sz="1200" kern="1200" dirty="0" smtClean="0">
                <a:solidFill>
                  <a:schemeClr val="tx1"/>
                </a:solidFill>
                <a:effectLst/>
                <a:latin typeface="+mn-lt"/>
                <a:ea typeface="+mn-ea"/>
                <a:cs typeface="+mn-cs"/>
              </a:rPr>
              <a:t> PM10 exposure after stratification by APOE 34 status and gender.</a:t>
            </a:r>
          </a:p>
          <a:p>
            <a:r>
              <a:rPr lang="en-US" sz="1200" kern="1200" dirty="0" smtClean="0">
                <a:solidFill>
                  <a:schemeClr val="tx1"/>
                </a:solidFill>
                <a:effectLst/>
                <a:latin typeface="+mn-lt"/>
                <a:ea typeface="+mn-ea"/>
                <a:cs typeface="+mn-cs"/>
              </a:rPr>
              <a:t>Conclusions: Long-term exposure to the highest </a:t>
            </a:r>
            <a:r>
              <a:rPr lang="en-US" sz="1200" kern="1200" dirty="0" err="1" smtClean="0">
                <a:solidFill>
                  <a:schemeClr val="tx1"/>
                </a:solidFill>
                <a:effectLst/>
                <a:latin typeface="+mn-lt"/>
                <a:ea typeface="+mn-ea"/>
                <a:cs typeface="+mn-cs"/>
              </a:rPr>
              <a:t>tertile</a:t>
            </a:r>
            <a:r>
              <a:rPr lang="en-US" sz="1200" kern="1200" dirty="0" smtClean="0">
                <a:solidFill>
                  <a:schemeClr val="tx1"/>
                </a:solidFill>
                <a:effectLst/>
                <a:latin typeface="+mn-lt"/>
                <a:ea typeface="+mn-ea"/>
                <a:cs typeface="+mn-cs"/>
              </a:rPr>
              <a:t> of PM10 or ozone was significantly associated with an increased risk of AD and </a:t>
            </a:r>
            <a:r>
              <a:rPr lang="en-US" sz="1200" kern="1200" dirty="0" err="1" smtClean="0">
                <a:solidFill>
                  <a:schemeClr val="tx1"/>
                </a:solidFill>
                <a:effectLst/>
                <a:latin typeface="+mn-lt"/>
                <a:ea typeface="+mn-ea"/>
                <a:cs typeface="+mn-cs"/>
              </a:rPr>
              <a:t>VaD</a:t>
            </a:r>
            <a:r>
              <a:rPr lang="en-US" sz="1200" kern="1200" dirty="0" smtClean="0">
                <a:solidFill>
                  <a:schemeClr val="tx1"/>
                </a:solidFill>
                <a:effectLst/>
                <a:latin typeface="+mn-lt"/>
                <a:ea typeface="+mn-ea"/>
                <a:cs typeface="+mn-cs"/>
              </a:rPr>
              <a:t>.</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Abstract</a:t>
            </a:r>
          </a:p>
          <a:p>
            <a:r>
              <a:rPr lang="en-US" sz="1200" b="0" i="0" u="none" strike="noStrike" kern="1200" baseline="0" dirty="0" smtClean="0">
                <a:solidFill>
                  <a:schemeClr val="tx1"/>
                </a:solidFill>
                <a:latin typeface="+mn-lt"/>
                <a:ea typeface="+mn-ea"/>
                <a:cs typeface="+mn-cs"/>
              </a:rPr>
              <a:t>Objective To investigate whether the incidence of</a:t>
            </a:r>
          </a:p>
          <a:p>
            <a:r>
              <a:rPr lang="en-US" sz="1200" b="0" i="0" u="none" strike="noStrike" kern="1200" baseline="0" dirty="0" smtClean="0">
                <a:solidFill>
                  <a:schemeClr val="tx1"/>
                </a:solidFill>
                <a:latin typeface="+mn-lt"/>
                <a:ea typeface="+mn-ea"/>
                <a:cs typeface="+mn-cs"/>
              </a:rPr>
              <a:t>dementia is related to residential levels of air and noise</a:t>
            </a:r>
          </a:p>
          <a:p>
            <a:r>
              <a:rPr lang="en-US" sz="1200" b="0" i="0" u="none" strike="noStrike" kern="1200" baseline="0" dirty="0" smtClean="0">
                <a:solidFill>
                  <a:schemeClr val="tx1"/>
                </a:solidFill>
                <a:latin typeface="+mn-lt"/>
                <a:ea typeface="+mn-ea"/>
                <a:cs typeface="+mn-cs"/>
              </a:rPr>
              <a:t>pollution in London.</a:t>
            </a:r>
          </a:p>
          <a:p>
            <a:r>
              <a:rPr lang="en-US" sz="1200" b="0" i="0" u="none" strike="noStrike" kern="1200" baseline="0" dirty="0" smtClean="0">
                <a:solidFill>
                  <a:schemeClr val="tx1"/>
                </a:solidFill>
                <a:latin typeface="+mn-lt"/>
                <a:ea typeface="+mn-ea"/>
                <a:cs typeface="+mn-cs"/>
              </a:rPr>
              <a:t>Design Retrospective cohort study using primary care</a:t>
            </a:r>
          </a:p>
          <a:p>
            <a:r>
              <a:rPr lang="en-US" sz="1200" b="0" i="0" u="none" strike="noStrike" kern="1200" baseline="0" dirty="0" smtClean="0">
                <a:solidFill>
                  <a:schemeClr val="tx1"/>
                </a:solidFill>
                <a:latin typeface="+mn-lt"/>
                <a:ea typeface="+mn-ea"/>
                <a:cs typeface="+mn-cs"/>
              </a:rPr>
              <a:t>data.</a:t>
            </a:r>
          </a:p>
          <a:p>
            <a:r>
              <a:rPr lang="en-US" sz="1200" b="0" i="0" u="none" strike="noStrike" kern="1200" baseline="0" dirty="0" smtClean="0">
                <a:solidFill>
                  <a:schemeClr val="tx1"/>
                </a:solidFill>
                <a:latin typeface="+mn-lt"/>
                <a:ea typeface="+mn-ea"/>
                <a:cs typeface="+mn-cs"/>
              </a:rPr>
              <a:t>Setting 75 Greater London practices.</a:t>
            </a:r>
          </a:p>
          <a:p>
            <a:r>
              <a:rPr lang="en-US" sz="1200" b="0" i="0" u="none" strike="noStrike" kern="1200" baseline="0" dirty="0" smtClean="0">
                <a:solidFill>
                  <a:schemeClr val="tx1"/>
                </a:solidFill>
                <a:latin typeface="+mn-lt"/>
                <a:ea typeface="+mn-ea"/>
                <a:cs typeface="+mn-cs"/>
              </a:rPr>
              <a:t>Participants 130 978 adults aged 50–79 years registered</a:t>
            </a:r>
          </a:p>
          <a:p>
            <a:r>
              <a:rPr lang="en-US" sz="1200" b="0" i="0" u="none" strike="noStrike" kern="1200" baseline="0" dirty="0" smtClean="0">
                <a:solidFill>
                  <a:schemeClr val="tx1"/>
                </a:solidFill>
                <a:latin typeface="+mn-lt"/>
                <a:ea typeface="+mn-ea"/>
                <a:cs typeface="+mn-cs"/>
              </a:rPr>
              <a:t>with their general practices on 1 January 2005, with no</a:t>
            </a:r>
          </a:p>
          <a:p>
            <a:r>
              <a:rPr lang="en-US" sz="1200" b="0" i="0" u="none" strike="noStrike" kern="1200" baseline="0" dirty="0" smtClean="0">
                <a:solidFill>
                  <a:schemeClr val="tx1"/>
                </a:solidFill>
                <a:latin typeface="+mn-lt"/>
                <a:ea typeface="+mn-ea"/>
                <a:cs typeface="+mn-cs"/>
              </a:rPr>
              <a:t>recorded history of dementia or care home residence.</a:t>
            </a:r>
          </a:p>
          <a:p>
            <a:r>
              <a:rPr lang="en-US" sz="1200" b="0" i="0" u="none" strike="noStrike" kern="1200" baseline="0" dirty="0" smtClean="0">
                <a:solidFill>
                  <a:schemeClr val="tx1"/>
                </a:solidFill>
                <a:latin typeface="+mn-lt"/>
                <a:ea typeface="+mn-ea"/>
                <a:cs typeface="+mn-cs"/>
              </a:rPr>
              <a:t>Primary and secondary outcome measures A first</a:t>
            </a:r>
          </a:p>
          <a:p>
            <a:r>
              <a:rPr lang="en-US" sz="1200" b="0" i="0" u="none" strike="noStrike" kern="1200" baseline="0" dirty="0" smtClean="0">
                <a:solidFill>
                  <a:schemeClr val="tx1"/>
                </a:solidFill>
                <a:latin typeface="+mn-lt"/>
                <a:ea typeface="+mn-ea"/>
                <a:cs typeface="+mn-cs"/>
              </a:rPr>
              <a:t>recorded diagnosis of dementia and, where specified,</a:t>
            </a:r>
          </a:p>
          <a:p>
            <a:r>
              <a:rPr lang="en-US" sz="1200" b="0" i="0" u="none" strike="noStrike" kern="1200" baseline="0" dirty="0" smtClean="0">
                <a:solidFill>
                  <a:schemeClr val="tx1"/>
                </a:solidFill>
                <a:latin typeface="+mn-lt"/>
                <a:ea typeface="+mn-ea"/>
                <a:cs typeface="+mn-cs"/>
              </a:rPr>
              <a:t>subgroups of Alzheimer’s disease and vascular dementia</a:t>
            </a:r>
          </a:p>
          <a:p>
            <a:r>
              <a:rPr lang="en-US" sz="1200" b="0" i="0" u="none" strike="noStrike" kern="1200" baseline="0" dirty="0" smtClean="0">
                <a:solidFill>
                  <a:schemeClr val="tx1"/>
                </a:solidFill>
                <a:latin typeface="+mn-lt"/>
                <a:ea typeface="+mn-ea"/>
                <a:cs typeface="+mn-cs"/>
              </a:rPr>
              <a:t>during 2005–2013. The average annual concentrations</a:t>
            </a:r>
          </a:p>
          <a:p>
            <a:r>
              <a:rPr lang="en-US" sz="1200" b="0" i="0" u="none" strike="noStrike" kern="1200" baseline="0" dirty="0" smtClean="0">
                <a:solidFill>
                  <a:schemeClr val="tx1"/>
                </a:solidFill>
                <a:latin typeface="+mn-lt"/>
                <a:ea typeface="+mn-ea"/>
                <a:cs typeface="+mn-cs"/>
              </a:rPr>
              <a:t>during 2004 of nitrogen dioxide (NO2), particulate matter</a:t>
            </a:r>
          </a:p>
          <a:p>
            <a:r>
              <a:rPr lang="en-US" sz="1200" b="0" i="0" u="none" strike="noStrike" kern="1200" baseline="0" dirty="0" smtClean="0">
                <a:solidFill>
                  <a:schemeClr val="tx1"/>
                </a:solidFill>
                <a:latin typeface="+mn-lt"/>
                <a:ea typeface="+mn-ea"/>
                <a:cs typeface="+mn-cs"/>
              </a:rPr>
              <a:t>with a median aerodynamic diameter ≤2.5 </a:t>
            </a:r>
            <a:r>
              <a:rPr lang="en-US" sz="1200" b="0" i="0" u="none" strike="noStrike" kern="1200" baseline="0" dirty="0" err="1" smtClean="0">
                <a:solidFill>
                  <a:schemeClr val="tx1"/>
                </a:solidFill>
                <a:latin typeface="+mn-lt"/>
                <a:ea typeface="+mn-ea"/>
                <a:cs typeface="+mn-cs"/>
              </a:rPr>
              <a:t>μm</a:t>
            </a:r>
            <a:r>
              <a:rPr lang="en-US" sz="1200" b="0" i="0" u="none" strike="noStrike" kern="1200" baseline="0" dirty="0" smtClean="0">
                <a:solidFill>
                  <a:schemeClr val="tx1"/>
                </a:solidFill>
                <a:latin typeface="+mn-lt"/>
                <a:ea typeface="+mn-ea"/>
                <a:cs typeface="+mn-cs"/>
              </a:rPr>
              <a:t> (PM2.5) and</a:t>
            </a:r>
          </a:p>
          <a:p>
            <a:r>
              <a:rPr lang="en-US" sz="1200" b="0" i="0" u="none" strike="noStrike" kern="1200" baseline="0" dirty="0" smtClean="0">
                <a:solidFill>
                  <a:schemeClr val="tx1"/>
                </a:solidFill>
                <a:latin typeface="+mn-lt"/>
                <a:ea typeface="+mn-ea"/>
                <a:cs typeface="+mn-cs"/>
              </a:rPr>
              <a:t>ozone (O3) were estimated at 20Å~20 m resolution from</a:t>
            </a:r>
          </a:p>
          <a:p>
            <a:r>
              <a:rPr lang="en-US" sz="1200" b="0" i="0" u="none" strike="noStrike" kern="1200" baseline="0" dirty="0" smtClean="0">
                <a:solidFill>
                  <a:schemeClr val="tx1"/>
                </a:solidFill>
                <a:latin typeface="+mn-lt"/>
                <a:ea typeface="+mn-ea"/>
                <a:cs typeface="+mn-cs"/>
              </a:rPr>
              <a:t>dispersion models. Traffic intensity, distance from major</a:t>
            </a:r>
          </a:p>
          <a:p>
            <a:r>
              <a:rPr lang="en-US" sz="1200" b="0" i="0" u="none" strike="noStrike" kern="1200" baseline="0" dirty="0" smtClean="0">
                <a:solidFill>
                  <a:schemeClr val="tx1"/>
                </a:solidFill>
                <a:latin typeface="+mn-lt"/>
                <a:ea typeface="+mn-ea"/>
                <a:cs typeface="+mn-cs"/>
              </a:rPr>
              <a:t>road and night-time noise levels (</a:t>
            </a:r>
            <a:r>
              <a:rPr lang="en-US" sz="1200" b="0" i="0" u="none" strike="noStrike" kern="1200" baseline="0" dirty="0" err="1" smtClean="0">
                <a:solidFill>
                  <a:schemeClr val="tx1"/>
                </a:solidFill>
                <a:latin typeface="+mn-lt"/>
                <a:ea typeface="+mn-ea"/>
                <a:cs typeface="+mn-cs"/>
              </a:rPr>
              <a:t>Lnight</a:t>
            </a:r>
            <a:r>
              <a:rPr lang="en-US" sz="1200" b="0" i="0" u="none" strike="noStrike" kern="1200" baseline="0" dirty="0" smtClean="0">
                <a:solidFill>
                  <a:schemeClr val="tx1"/>
                </a:solidFill>
                <a:latin typeface="+mn-lt"/>
                <a:ea typeface="+mn-ea"/>
                <a:cs typeface="+mn-cs"/>
              </a:rPr>
              <a:t>) were estimated</a:t>
            </a:r>
          </a:p>
          <a:p>
            <a:r>
              <a:rPr lang="en-US" sz="1200" b="0" i="0" u="none" strike="noStrike" kern="1200" baseline="0" dirty="0" smtClean="0">
                <a:solidFill>
                  <a:schemeClr val="tx1"/>
                </a:solidFill>
                <a:latin typeface="+mn-lt"/>
                <a:ea typeface="+mn-ea"/>
                <a:cs typeface="+mn-cs"/>
              </a:rPr>
              <a:t>at the postcode level. All exposure measures were linked</a:t>
            </a:r>
          </a:p>
          <a:p>
            <a:r>
              <a:rPr lang="en-US" sz="1200" b="0" i="0" u="none" strike="noStrike" kern="1200" baseline="0" dirty="0" smtClean="0">
                <a:solidFill>
                  <a:schemeClr val="tx1"/>
                </a:solidFill>
                <a:latin typeface="+mn-lt"/>
                <a:ea typeface="+mn-ea"/>
                <a:cs typeface="+mn-cs"/>
              </a:rPr>
              <a:t>anonymously to clinical data via residential postcode. HRs</a:t>
            </a:r>
          </a:p>
          <a:p>
            <a:r>
              <a:rPr lang="en-US" sz="1200" b="0" i="0" u="none" strike="noStrike" kern="1200" baseline="0" dirty="0" smtClean="0">
                <a:solidFill>
                  <a:schemeClr val="tx1"/>
                </a:solidFill>
                <a:latin typeface="+mn-lt"/>
                <a:ea typeface="+mn-ea"/>
                <a:cs typeface="+mn-cs"/>
              </a:rPr>
              <a:t>from Cox models were adjusted for age, sex, ethnicity,</a:t>
            </a:r>
          </a:p>
          <a:p>
            <a:r>
              <a:rPr lang="en-US" sz="1200" b="0" i="0" u="none" strike="noStrike" kern="1200" baseline="0" dirty="0" smtClean="0">
                <a:solidFill>
                  <a:schemeClr val="tx1"/>
                </a:solidFill>
                <a:latin typeface="+mn-lt"/>
                <a:ea typeface="+mn-ea"/>
                <a:cs typeface="+mn-cs"/>
              </a:rPr>
              <a:t>smoking and body mass index, with further adjustments</a:t>
            </a:r>
          </a:p>
          <a:p>
            <a:r>
              <a:rPr lang="en-US" sz="1200" b="0" i="0" u="none" strike="noStrike" kern="1200" baseline="0" dirty="0" smtClean="0">
                <a:solidFill>
                  <a:schemeClr val="tx1"/>
                </a:solidFill>
                <a:latin typeface="+mn-lt"/>
                <a:ea typeface="+mn-ea"/>
                <a:cs typeface="+mn-cs"/>
              </a:rPr>
              <a:t>explored for area deprivation and comorbidity.</a:t>
            </a:r>
          </a:p>
          <a:p>
            <a:r>
              <a:rPr lang="en-US" sz="1200" b="0" i="0" u="none" strike="noStrike" kern="1200" baseline="0" dirty="0" smtClean="0">
                <a:solidFill>
                  <a:schemeClr val="tx1"/>
                </a:solidFill>
                <a:latin typeface="+mn-lt"/>
                <a:ea typeface="+mn-ea"/>
                <a:cs typeface="+mn-cs"/>
              </a:rPr>
              <a:t>Results 2181 subjects (1.7%) received an incident</a:t>
            </a:r>
          </a:p>
          <a:p>
            <a:r>
              <a:rPr lang="en-US" sz="1200" b="0" i="0" u="none" strike="noStrike" kern="1200" baseline="0" dirty="0" smtClean="0">
                <a:solidFill>
                  <a:schemeClr val="tx1"/>
                </a:solidFill>
                <a:latin typeface="+mn-lt"/>
                <a:ea typeface="+mn-ea"/>
                <a:cs typeface="+mn-cs"/>
              </a:rPr>
              <a:t>diagnosis of dementia (39% mentioning Alzheimer’s</a:t>
            </a:r>
          </a:p>
          <a:p>
            <a:r>
              <a:rPr lang="en-US" sz="1200" b="0" i="0" u="none" strike="noStrike" kern="1200" baseline="0" dirty="0" smtClean="0">
                <a:solidFill>
                  <a:schemeClr val="tx1"/>
                </a:solidFill>
                <a:latin typeface="+mn-lt"/>
                <a:ea typeface="+mn-ea"/>
                <a:cs typeface="+mn-cs"/>
              </a:rPr>
              <a:t>disease, 29% vascular dementia). There was a positive</a:t>
            </a:r>
          </a:p>
          <a:p>
            <a:r>
              <a:rPr lang="en-US" sz="1200" b="0" i="0" u="none" strike="noStrike" kern="1200" baseline="0" dirty="0" smtClean="0">
                <a:solidFill>
                  <a:schemeClr val="tx1"/>
                </a:solidFill>
                <a:latin typeface="+mn-lt"/>
                <a:ea typeface="+mn-ea"/>
                <a:cs typeface="+mn-cs"/>
              </a:rPr>
              <a:t>exposure response relationship between dementia and all</a:t>
            </a:r>
          </a:p>
          <a:p>
            <a:r>
              <a:rPr lang="en-US" sz="1200" b="0" i="0" u="none" strike="noStrike" kern="1200" baseline="0" dirty="0" smtClean="0">
                <a:solidFill>
                  <a:schemeClr val="tx1"/>
                </a:solidFill>
                <a:latin typeface="+mn-lt"/>
                <a:ea typeface="+mn-ea"/>
                <a:cs typeface="+mn-cs"/>
              </a:rPr>
              <a:t>measures of air pollution except O3, which was not readily</a:t>
            </a:r>
          </a:p>
          <a:p>
            <a:r>
              <a:rPr lang="en-US" sz="1200" b="0" i="0" u="none" strike="noStrike" kern="1200" baseline="0" dirty="0" smtClean="0">
                <a:solidFill>
                  <a:schemeClr val="tx1"/>
                </a:solidFill>
                <a:latin typeface="+mn-lt"/>
                <a:ea typeface="+mn-ea"/>
                <a:cs typeface="+mn-cs"/>
              </a:rPr>
              <a:t>explained by further adjustment. Adults living in areas</a:t>
            </a:r>
          </a:p>
          <a:p>
            <a:r>
              <a:rPr lang="en-US" sz="1200" b="0" i="0" u="none" strike="noStrike" kern="1200" baseline="0" dirty="0" smtClean="0">
                <a:solidFill>
                  <a:schemeClr val="tx1"/>
                </a:solidFill>
                <a:latin typeface="+mn-lt"/>
                <a:ea typeface="+mn-ea"/>
                <a:cs typeface="+mn-cs"/>
              </a:rPr>
              <a:t>with the highest fifth of NO2 concentration (&gt;41.5 μg/m3)</a:t>
            </a:r>
          </a:p>
          <a:p>
            <a:r>
              <a:rPr lang="en-US" sz="1200" b="0" i="0" u="none" strike="noStrike" kern="1200" baseline="0" dirty="0" smtClean="0">
                <a:solidFill>
                  <a:schemeClr val="tx1"/>
                </a:solidFill>
                <a:latin typeface="+mn-lt"/>
                <a:ea typeface="+mn-ea"/>
                <a:cs typeface="+mn-cs"/>
              </a:rPr>
              <a:t>versus the lowest fifth (&lt;31.9 μg/m3) were at a higher risk</a:t>
            </a:r>
          </a:p>
          <a:p>
            <a:r>
              <a:rPr lang="en-US" sz="1200" b="0" i="0" u="none" strike="noStrike" kern="1200" baseline="0" dirty="0" smtClean="0">
                <a:solidFill>
                  <a:schemeClr val="tx1"/>
                </a:solidFill>
                <a:latin typeface="+mn-lt"/>
                <a:ea typeface="+mn-ea"/>
                <a:cs typeface="+mn-cs"/>
              </a:rPr>
              <a:t>of dementia (HR=1.40, 95% CI 1.12 to 1.74). Increases</a:t>
            </a:r>
          </a:p>
          <a:p>
            <a:r>
              <a:rPr lang="en-US" sz="1200" b="0" i="0" u="none" strike="noStrike" kern="1200" baseline="0" dirty="0" smtClean="0">
                <a:solidFill>
                  <a:schemeClr val="tx1"/>
                </a:solidFill>
                <a:latin typeface="+mn-lt"/>
                <a:ea typeface="+mn-ea"/>
                <a:cs typeface="+mn-cs"/>
              </a:rPr>
              <a:t>in dementia risk were also observed with PM2.5, PM2.5</a:t>
            </a:r>
          </a:p>
          <a:p>
            <a:r>
              <a:rPr lang="en-US" sz="1200" b="0" i="0" u="none" strike="noStrike" kern="1200" baseline="0" dirty="0" smtClean="0">
                <a:solidFill>
                  <a:schemeClr val="tx1"/>
                </a:solidFill>
                <a:latin typeface="+mn-lt"/>
                <a:ea typeface="+mn-ea"/>
                <a:cs typeface="+mn-cs"/>
              </a:rPr>
              <a:t>specifically from primary traffic sources only and </a:t>
            </a:r>
            <a:r>
              <a:rPr lang="en-US" sz="1200" b="0" i="0" u="none" strike="noStrike" kern="1200" baseline="0" dirty="0" err="1" smtClean="0">
                <a:solidFill>
                  <a:schemeClr val="tx1"/>
                </a:solidFill>
                <a:latin typeface="+mn-lt"/>
                <a:ea typeface="+mn-ea"/>
                <a:cs typeface="+mn-cs"/>
              </a:rPr>
              <a:t>Lnight</a:t>
            </a:r>
            <a:r>
              <a:rPr lang="en-US" sz="1200" b="0" i="0" u="none" strike="noStrike" kern="1200" baseline="0" dirty="0" smtClean="0">
                <a:solidFill>
                  <a:schemeClr val="tx1"/>
                </a:solidFill>
                <a:latin typeface="+mn-lt"/>
                <a:ea typeface="+mn-ea"/>
                <a:cs typeface="+mn-cs"/>
              </a:rPr>
              <a:t>,</a:t>
            </a:r>
          </a:p>
          <a:p>
            <a:r>
              <a:rPr lang="en-US" sz="1200" b="0" i="0" u="none" strike="noStrike" kern="1200" baseline="0" dirty="0" smtClean="0">
                <a:solidFill>
                  <a:schemeClr val="tx1"/>
                </a:solidFill>
                <a:latin typeface="+mn-lt"/>
                <a:ea typeface="+mn-ea"/>
                <a:cs typeface="+mn-cs"/>
              </a:rPr>
              <a:t>but only NO2 and PM2.5 remained statistically significant in</a:t>
            </a:r>
          </a:p>
          <a:p>
            <a:r>
              <a:rPr lang="en-US" sz="1200" b="0" i="0" u="none" strike="noStrike" kern="1200" baseline="0" dirty="0" err="1" smtClean="0">
                <a:solidFill>
                  <a:schemeClr val="tx1"/>
                </a:solidFill>
                <a:latin typeface="+mn-lt"/>
                <a:ea typeface="+mn-ea"/>
                <a:cs typeface="+mn-cs"/>
              </a:rPr>
              <a:t>multipollutant</a:t>
            </a:r>
            <a:r>
              <a:rPr lang="en-US" sz="1200" b="0" i="0" u="none" strike="noStrike" kern="1200" baseline="0" dirty="0" smtClean="0">
                <a:solidFill>
                  <a:schemeClr val="tx1"/>
                </a:solidFill>
                <a:latin typeface="+mn-lt"/>
                <a:ea typeface="+mn-ea"/>
                <a:cs typeface="+mn-cs"/>
              </a:rPr>
              <a:t> models. Associations were more consistent</a:t>
            </a:r>
          </a:p>
          <a:p>
            <a:r>
              <a:rPr lang="en-US" sz="1200" b="0" i="0" u="none" strike="noStrike" kern="1200" baseline="0" dirty="0" smtClean="0">
                <a:solidFill>
                  <a:schemeClr val="tx1"/>
                </a:solidFill>
                <a:latin typeface="+mn-lt"/>
                <a:ea typeface="+mn-ea"/>
                <a:cs typeface="+mn-cs"/>
              </a:rPr>
              <a:t>for Alzheimer’s disease than vascular dementia.</a:t>
            </a:r>
          </a:p>
          <a:p>
            <a:r>
              <a:rPr lang="en-US" sz="1200" b="0" i="0" u="none" strike="noStrike" kern="1200" baseline="0" dirty="0" smtClean="0">
                <a:solidFill>
                  <a:schemeClr val="tx1"/>
                </a:solidFill>
                <a:latin typeface="+mn-lt"/>
                <a:ea typeface="+mn-ea"/>
                <a:cs typeface="+mn-cs"/>
              </a:rPr>
              <a:t>Conclusions We have found evidence of a positive</a:t>
            </a:r>
          </a:p>
          <a:p>
            <a:r>
              <a:rPr lang="en-US" sz="1200" b="0" i="0" u="none" strike="noStrike" kern="1200" baseline="0" dirty="0" smtClean="0">
                <a:solidFill>
                  <a:schemeClr val="tx1"/>
                </a:solidFill>
                <a:latin typeface="+mn-lt"/>
                <a:ea typeface="+mn-ea"/>
                <a:cs typeface="+mn-cs"/>
              </a:rPr>
              <a:t>association between residential levels of air pollution</a:t>
            </a:r>
          </a:p>
          <a:p>
            <a:r>
              <a:rPr lang="en-US" sz="1200" b="0" i="0" u="none" strike="noStrike" kern="1200" baseline="0" dirty="0" smtClean="0">
                <a:solidFill>
                  <a:schemeClr val="tx1"/>
                </a:solidFill>
                <a:latin typeface="+mn-lt"/>
                <a:ea typeface="+mn-ea"/>
                <a:cs typeface="+mn-cs"/>
              </a:rPr>
              <a:t>across London and being diagnosed with dementia, which</a:t>
            </a:r>
          </a:p>
          <a:p>
            <a:r>
              <a:rPr lang="en-US" sz="1200" b="0" i="0" u="none" strike="noStrike" kern="1200" baseline="0" dirty="0" smtClean="0">
                <a:solidFill>
                  <a:schemeClr val="tx1"/>
                </a:solidFill>
                <a:latin typeface="+mn-lt"/>
                <a:ea typeface="+mn-ea"/>
                <a:cs typeface="+mn-cs"/>
              </a:rPr>
              <a:t>is unexplained by known confounding factors.</a:t>
            </a:r>
          </a:p>
          <a:p>
            <a:endParaRPr lang="en-US" sz="1200" b="0" i="0" u="none" strike="noStrike" kern="1200" baseline="0" dirty="0" smtClean="0">
              <a:solidFill>
                <a:schemeClr val="tx1"/>
              </a:solidFill>
              <a:latin typeface="+mn-lt"/>
              <a:ea typeface="+mn-ea"/>
              <a:cs typeface="+mn-cs"/>
            </a:endParaRPr>
          </a:p>
          <a:p>
            <a:r>
              <a:rPr lang="en-US" sz="1200" kern="1200" dirty="0" smtClean="0">
                <a:solidFill>
                  <a:schemeClr val="tx1"/>
                </a:solidFill>
                <a:effectLst/>
                <a:latin typeface="+mn-lt"/>
                <a:ea typeface="+mn-ea"/>
                <a:cs typeface="+mn-cs"/>
              </a:rPr>
              <a:t>Abstract</a:t>
            </a:r>
          </a:p>
          <a:p>
            <a:r>
              <a:rPr lang="en-US" sz="1200" kern="1200" dirty="0" smtClean="0">
                <a:solidFill>
                  <a:schemeClr val="tx1"/>
                </a:solidFill>
                <a:effectLst/>
                <a:latin typeface="+mn-lt"/>
                <a:ea typeface="+mn-ea"/>
                <a:cs typeface="+mn-cs"/>
              </a:rPr>
              <a:t> Background—Chronic exposure to particulate air pollution may accelerate cognitive decline in older adults, although data on this association are limited. Our objective was to examine long-term exposure to particulate matter (PM) air pollution, both coarse ([PM 2.5–10 </a:t>
            </a:r>
            <a:r>
              <a:rPr lang="en-US" sz="1200" kern="1200" dirty="0" err="1" smtClean="0">
                <a:solidFill>
                  <a:schemeClr val="tx1"/>
                </a:solidFill>
                <a:effectLst/>
                <a:latin typeface="+mn-lt"/>
                <a:ea typeface="+mn-ea"/>
                <a:cs typeface="+mn-cs"/>
              </a:rPr>
              <a:t>μm</a:t>
            </a:r>
            <a:r>
              <a:rPr lang="en-US" sz="1200" kern="1200" dirty="0" smtClean="0">
                <a:solidFill>
                  <a:schemeClr val="tx1"/>
                </a:solidFill>
                <a:effectLst/>
                <a:latin typeface="+mn-lt"/>
                <a:ea typeface="+mn-ea"/>
                <a:cs typeface="+mn-cs"/>
              </a:rPr>
              <a:t> in diameter [PM2.5-10]) and fine (PM &lt;2.5 </a:t>
            </a:r>
            <a:r>
              <a:rPr lang="en-US" sz="1200" kern="1200" dirty="0" err="1" smtClean="0">
                <a:solidFill>
                  <a:schemeClr val="tx1"/>
                </a:solidFill>
                <a:effectLst/>
                <a:latin typeface="+mn-lt"/>
                <a:ea typeface="+mn-ea"/>
                <a:cs typeface="+mn-cs"/>
              </a:rPr>
              <a:t>μm</a:t>
            </a:r>
            <a:r>
              <a:rPr lang="en-US" sz="1200" kern="1200" dirty="0" smtClean="0">
                <a:solidFill>
                  <a:schemeClr val="tx1"/>
                </a:solidFill>
                <a:effectLst/>
                <a:latin typeface="+mn-lt"/>
                <a:ea typeface="+mn-ea"/>
                <a:cs typeface="+mn-cs"/>
              </a:rPr>
              <a:t> in diameter [PM2.5]), in relation to cognitive decline.</a:t>
            </a:r>
          </a:p>
          <a:p>
            <a:r>
              <a:rPr lang="en-US" sz="1200" kern="1200" dirty="0" smtClean="0">
                <a:solidFill>
                  <a:schemeClr val="tx1"/>
                </a:solidFill>
                <a:effectLst/>
                <a:latin typeface="+mn-lt"/>
                <a:ea typeface="+mn-ea"/>
                <a:cs typeface="+mn-cs"/>
              </a:rPr>
              <a:t> Methods—The study population comprised the Nurses’ Health Study Cognitive Cohort, which included 19 409 US women aged 70 to 81 years. We used geographic information system–based spatiotemporal smoothing models to estimate recent (1 month) and long-term (7–14 years) exposures to PM2.5-10, and PM2.5 preceding base-line cognitive testing (1995–2001) of participants residing in the contiguous United States. We used generalized estimating equation regression to estimate differences in the rate of cognitive decline across levels of PM2.5-10 and PM2.5 exposures. The main outcome measure was cognition, via validated telephone assessments, administered 3 times at approximately 2-year intervals, including tests of general cognition, verbal memory, category fluency, working memory, and attention.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Results—Higher levels of long-term exposure to both PM2.5-10 and PM2.5 were associated with significantly faster cognitive decline. Two-year decline on a global score was 0.020 (95% CI, −0.032 to −0.008) standard units worse per 10 μg/m3 increment in PM2.5-10 exposure and 0.018 (95% CI, −0.035 to −0.002) units worse per 10 μg/m3 increment in PM2.5 exposure. </a:t>
            </a:r>
          </a:p>
          <a:p>
            <a:endParaRPr lang="en-US" dirty="0"/>
          </a:p>
        </p:txBody>
      </p:sp>
      <p:sp>
        <p:nvSpPr>
          <p:cNvPr id="4" name="Slide Number Placeholder 3"/>
          <p:cNvSpPr>
            <a:spLocks noGrp="1"/>
          </p:cNvSpPr>
          <p:nvPr>
            <p:ph type="sldNum" sz="quarter" idx="10"/>
          </p:nvPr>
        </p:nvSpPr>
        <p:spPr/>
        <p:txBody>
          <a:bodyPr/>
          <a:lstStyle/>
          <a:p>
            <a:fld id="{7E37A930-075A-534C-8730-27B0F5630937}" type="slidenum">
              <a:rPr lang="en-US" smtClean="0"/>
              <a:t>18</a:t>
            </a:fld>
            <a:endParaRPr lang="en-US"/>
          </a:p>
        </p:txBody>
      </p:sp>
    </p:spTree>
    <p:extLst>
      <p:ext uri="{BB962C8B-B14F-4D97-AF65-F5344CB8AC3E}">
        <p14:creationId xmlns:p14="http://schemas.microsoft.com/office/powerpoint/2010/main" val="15714058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499A1A5-5F88-B747-BD4C-4D4074C9BB07}" type="datetimeFigureOut">
              <a:rPr lang="en-US" smtClean="0"/>
              <a:t>11/19/19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A6A9A-A696-C24B-BEA7-8763316F7582}" type="slidenum">
              <a:rPr lang="en-US" smtClean="0"/>
              <a:t>‹#›</a:t>
            </a:fld>
            <a:endParaRPr lang="en-US"/>
          </a:p>
        </p:txBody>
      </p:sp>
    </p:spTree>
    <p:extLst>
      <p:ext uri="{BB962C8B-B14F-4D97-AF65-F5344CB8AC3E}">
        <p14:creationId xmlns:p14="http://schemas.microsoft.com/office/powerpoint/2010/main" val="39149418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99A1A5-5F88-B747-BD4C-4D4074C9BB07}" type="datetimeFigureOut">
              <a:rPr lang="en-US" smtClean="0"/>
              <a:t>11/19/19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A6A9A-A696-C24B-BEA7-8763316F7582}" type="slidenum">
              <a:rPr lang="en-US" smtClean="0"/>
              <a:t>‹#›</a:t>
            </a:fld>
            <a:endParaRPr lang="en-US"/>
          </a:p>
        </p:txBody>
      </p:sp>
    </p:spTree>
    <p:extLst>
      <p:ext uri="{BB962C8B-B14F-4D97-AF65-F5344CB8AC3E}">
        <p14:creationId xmlns:p14="http://schemas.microsoft.com/office/powerpoint/2010/main" val="3541458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99A1A5-5F88-B747-BD4C-4D4074C9BB07}" type="datetimeFigureOut">
              <a:rPr lang="en-US" smtClean="0"/>
              <a:t>11/19/19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A6A9A-A696-C24B-BEA7-8763316F7582}" type="slidenum">
              <a:rPr lang="en-US" smtClean="0"/>
              <a:t>‹#›</a:t>
            </a:fld>
            <a:endParaRPr lang="en-US"/>
          </a:p>
        </p:txBody>
      </p:sp>
    </p:spTree>
    <p:extLst>
      <p:ext uri="{BB962C8B-B14F-4D97-AF65-F5344CB8AC3E}">
        <p14:creationId xmlns:p14="http://schemas.microsoft.com/office/powerpoint/2010/main" val="6130552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99A1A5-5F88-B747-BD4C-4D4074C9BB07}" type="datetimeFigureOut">
              <a:rPr lang="en-US" smtClean="0"/>
              <a:t>11/19/19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A6A9A-A696-C24B-BEA7-8763316F7582}" type="slidenum">
              <a:rPr lang="en-US" smtClean="0"/>
              <a:t>‹#›</a:t>
            </a:fld>
            <a:endParaRPr lang="en-US"/>
          </a:p>
        </p:txBody>
      </p:sp>
    </p:spTree>
    <p:extLst>
      <p:ext uri="{BB962C8B-B14F-4D97-AF65-F5344CB8AC3E}">
        <p14:creationId xmlns:p14="http://schemas.microsoft.com/office/powerpoint/2010/main" val="11934273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499A1A5-5F88-B747-BD4C-4D4074C9BB07}" type="datetimeFigureOut">
              <a:rPr lang="en-US" smtClean="0"/>
              <a:t>11/19/19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A6A9A-A696-C24B-BEA7-8763316F7582}" type="slidenum">
              <a:rPr lang="en-US" smtClean="0"/>
              <a:t>‹#›</a:t>
            </a:fld>
            <a:endParaRPr lang="en-US"/>
          </a:p>
        </p:txBody>
      </p:sp>
    </p:spTree>
    <p:extLst>
      <p:ext uri="{BB962C8B-B14F-4D97-AF65-F5344CB8AC3E}">
        <p14:creationId xmlns:p14="http://schemas.microsoft.com/office/powerpoint/2010/main" val="7492008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499A1A5-5F88-B747-BD4C-4D4074C9BB07}" type="datetimeFigureOut">
              <a:rPr lang="en-US" smtClean="0"/>
              <a:t>11/19/19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1A6A9A-A696-C24B-BEA7-8763316F7582}" type="slidenum">
              <a:rPr lang="en-US" smtClean="0"/>
              <a:t>‹#›</a:t>
            </a:fld>
            <a:endParaRPr lang="en-US"/>
          </a:p>
        </p:txBody>
      </p:sp>
    </p:spTree>
    <p:extLst>
      <p:ext uri="{BB962C8B-B14F-4D97-AF65-F5344CB8AC3E}">
        <p14:creationId xmlns:p14="http://schemas.microsoft.com/office/powerpoint/2010/main" val="2900316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499A1A5-5F88-B747-BD4C-4D4074C9BB07}" type="datetimeFigureOut">
              <a:rPr lang="en-US" smtClean="0"/>
              <a:t>11/19/19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1A6A9A-A696-C24B-BEA7-8763316F7582}" type="slidenum">
              <a:rPr lang="en-US" smtClean="0"/>
              <a:t>‹#›</a:t>
            </a:fld>
            <a:endParaRPr lang="en-US"/>
          </a:p>
        </p:txBody>
      </p:sp>
    </p:spTree>
    <p:extLst>
      <p:ext uri="{BB962C8B-B14F-4D97-AF65-F5344CB8AC3E}">
        <p14:creationId xmlns:p14="http://schemas.microsoft.com/office/powerpoint/2010/main" val="1182767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499A1A5-5F88-B747-BD4C-4D4074C9BB07}" type="datetimeFigureOut">
              <a:rPr lang="en-US" smtClean="0"/>
              <a:t>11/19/19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1A6A9A-A696-C24B-BEA7-8763316F7582}" type="slidenum">
              <a:rPr lang="en-US" smtClean="0"/>
              <a:t>‹#›</a:t>
            </a:fld>
            <a:endParaRPr lang="en-US"/>
          </a:p>
        </p:txBody>
      </p:sp>
    </p:spTree>
    <p:extLst>
      <p:ext uri="{BB962C8B-B14F-4D97-AF65-F5344CB8AC3E}">
        <p14:creationId xmlns:p14="http://schemas.microsoft.com/office/powerpoint/2010/main" val="19732543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99A1A5-5F88-B747-BD4C-4D4074C9BB07}" type="datetimeFigureOut">
              <a:rPr lang="en-US" smtClean="0"/>
              <a:t>11/19/19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1A6A9A-A696-C24B-BEA7-8763316F7582}" type="slidenum">
              <a:rPr lang="en-US" smtClean="0"/>
              <a:t>‹#›</a:t>
            </a:fld>
            <a:endParaRPr lang="en-US"/>
          </a:p>
        </p:txBody>
      </p:sp>
    </p:spTree>
    <p:extLst>
      <p:ext uri="{BB962C8B-B14F-4D97-AF65-F5344CB8AC3E}">
        <p14:creationId xmlns:p14="http://schemas.microsoft.com/office/powerpoint/2010/main" val="3543881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99A1A5-5F88-B747-BD4C-4D4074C9BB07}" type="datetimeFigureOut">
              <a:rPr lang="en-US" smtClean="0"/>
              <a:t>11/19/19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1A6A9A-A696-C24B-BEA7-8763316F7582}" type="slidenum">
              <a:rPr lang="en-US" smtClean="0"/>
              <a:t>‹#›</a:t>
            </a:fld>
            <a:endParaRPr lang="en-US"/>
          </a:p>
        </p:txBody>
      </p:sp>
    </p:spTree>
    <p:extLst>
      <p:ext uri="{BB962C8B-B14F-4D97-AF65-F5344CB8AC3E}">
        <p14:creationId xmlns:p14="http://schemas.microsoft.com/office/powerpoint/2010/main" val="2077322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99A1A5-5F88-B747-BD4C-4D4074C9BB07}" type="datetimeFigureOut">
              <a:rPr lang="en-US" smtClean="0"/>
              <a:t>11/19/19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1A6A9A-A696-C24B-BEA7-8763316F7582}" type="slidenum">
              <a:rPr lang="en-US" smtClean="0"/>
              <a:t>‹#›</a:t>
            </a:fld>
            <a:endParaRPr lang="en-US"/>
          </a:p>
        </p:txBody>
      </p:sp>
    </p:spTree>
    <p:extLst>
      <p:ext uri="{BB962C8B-B14F-4D97-AF65-F5344CB8AC3E}">
        <p14:creationId xmlns:p14="http://schemas.microsoft.com/office/powerpoint/2010/main" val="241241234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99A1A5-5F88-B747-BD4C-4D4074C9BB07}" type="datetimeFigureOut">
              <a:rPr lang="en-US" smtClean="0"/>
              <a:t>11/19/19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1A6A9A-A696-C24B-BEA7-8763316F7582}" type="slidenum">
              <a:rPr lang="en-US" smtClean="0"/>
              <a:t>‹#›</a:t>
            </a:fld>
            <a:endParaRPr lang="en-US"/>
          </a:p>
        </p:txBody>
      </p:sp>
    </p:spTree>
    <p:extLst>
      <p:ext uri="{BB962C8B-B14F-4D97-AF65-F5344CB8AC3E}">
        <p14:creationId xmlns:p14="http://schemas.microsoft.com/office/powerpoint/2010/main" val="34410220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www.eea.europa.eu/es/senales/senales-2013/infografia/efectos-de-la-contaminacion-atmosferica-2/image/image_view_fullscreen" TargetMode="External"/><Relationship Id="rId3"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 Id="rId3"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38.png"/><Relationship Id="rId5"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4" Type="http://schemas.microsoft.com/office/2007/relationships/hdphoto" Target="../media/hdphoto3.wdp"/><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4" Type="http://schemas.microsoft.com/office/2007/relationships/hdphoto" Target="../media/hdphoto3.wdp"/><Relationship Id="rId5" Type="http://schemas.openxmlformats.org/officeDocument/2006/relationships/image" Target="../media/image43.png"/><Relationship Id="rId6"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 Id="rId3" Type="http://schemas.openxmlformats.org/officeDocument/2006/relationships/image" Target="../media/image5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 Id="rId3" Type="http://schemas.openxmlformats.org/officeDocument/2006/relationships/image" Target="../media/image5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 Id="rId3" Type="http://schemas.microsoft.com/office/2007/relationships/hdphoto" Target="../media/hdphoto3.wdp"/></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1" Type="http://schemas.openxmlformats.org/officeDocument/2006/relationships/slideLayout" Target="../slideLayouts/slideLayout7.xml"/><Relationship Id="rId2"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1" Type="http://schemas.openxmlformats.org/officeDocument/2006/relationships/slideLayout" Target="../slideLayouts/slideLayout7.xml"/><Relationship Id="rId2"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1" Type="http://schemas.openxmlformats.org/officeDocument/2006/relationships/slideLayout" Target="../slideLayouts/slideLayout7.xml"/><Relationship Id="rId2" Type="http://schemas.openxmlformats.org/officeDocument/2006/relationships/image" Target="../media/image6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 Id="rId3" Type="http://schemas.openxmlformats.org/officeDocument/2006/relationships/image" Target="../media/image6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4" Type="http://schemas.microsoft.com/office/2007/relationships/hdphoto" Target="../media/hdphoto1.wdp"/><Relationship Id="rId5" Type="http://schemas.openxmlformats.org/officeDocument/2006/relationships/image" Target="../media/image12.png"/><Relationship Id="rId6" Type="http://schemas.microsoft.com/office/2007/relationships/hdphoto" Target="../media/hdphoto2.wdp"/><Relationship Id="rId7" Type="http://schemas.openxmlformats.org/officeDocument/2006/relationships/image" Target="../media/image13.png"/><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6.png"/><Relationship Id="rId3" Type="http://schemas.openxmlformats.org/officeDocument/2006/relationships/image" Target="../media/image6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8.png"/><Relationship Id="rId3" Type="http://schemas.openxmlformats.org/officeDocument/2006/relationships/image" Target="../media/image6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1.png"/><Relationship Id="rId3" Type="http://schemas.openxmlformats.org/officeDocument/2006/relationships/image" Target="../media/image72.png"/></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5"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image" Target="../media/image73.png"/></Relationships>
</file>

<file path=ppt/slides/_rels/slide35.xml.rels><?xml version="1.0" encoding="UTF-8" standalone="yes"?>
<Relationships xmlns="http://schemas.openxmlformats.org/package/2006/relationships"><Relationship Id="rId3" Type="http://schemas.openxmlformats.org/officeDocument/2006/relationships/image" Target="../media/image77.jpg"/><Relationship Id="rId4" Type="http://schemas.openxmlformats.org/officeDocument/2006/relationships/image" Target="../media/image78.jpg"/><Relationship Id="rId1" Type="http://schemas.openxmlformats.org/officeDocument/2006/relationships/slideLayout" Target="../slideLayouts/slideLayout2.xml"/><Relationship Id="rId2" Type="http://schemas.openxmlformats.org/officeDocument/2006/relationships/image" Target="../media/image76.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png"/><Relationship Id="rId3"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 Id="rId3"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 Id="rId3"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762759"/>
            <a:ext cx="9144000" cy="5120641"/>
          </a:xfrm>
          <a:prstGeom prst="rect">
            <a:avLst/>
          </a:prstGeom>
        </p:spPr>
      </p:pic>
      <p:sp>
        <p:nvSpPr>
          <p:cNvPr id="2" name="TextBox 1"/>
          <p:cNvSpPr txBox="1"/>
          <p:nvPr/>
        </p:nvSpPr>
        <p:spPr>
          <a:xfrm>
            <a:off x="270933" y="1037748"/>
            <a:ext cx="8669867" cy="646331"/>
          </a:xfrm>
          <a:prstGeom prst="rect">
            <a:avLst/>
          </a:prstGeom>
          <a:noFill/>
        </p:spPr>
        <p:txBody>
          <a:bodyPr wrap="square" rtlCol="0">
            <a:spAutoFit/>
          </a:bodyPr>
          <a:lstStyle/>
          <a:p>
            <a:pPr algn="ctr"/>
            <a:r>
              <a:rPr lang="en-US" dirty="0" smtClean="0">
                <a:solidFill>
                  <a:srgbClr val="000000"/>
                </a:solidFill>
              </a:rPr>
              <a:t>Charles Gasparovic, The Mind Research Network, </a:t>
            </a:r>
          </a:p>
          <a:p>
            <a:pPr algn="ctr"/>
            <a:r>
              <a:rPr lang="en-US" dirty="0" smtClean="0">
                <a:solidFill>
                  <a:srgbClr val="000000"/>
                </a:solidFill>
              </a:rPr>
              <a:t>La </a:t>
            </a:r>
            <a:r>
              <a:rPr lang="en-US" dirty="0" err="1" smtClean="0">
                <a:solidFill>
                  <a:srgbClr val="000000"/>
                </a:solidFill>
              </a:rPr>
              <a:t>Plataforma</a:t>
            </a:r>
            <a:r>
              <a:rPr lang="en-US" dirty="0" smtClean="0">
                <a:solidFill>
                  <a:srgbClr val="000000"/>
                </a:solidFill>
              </a:rPr>
              <a:t> Contra la </a:t>
            </a:r>
            <a:r>
              <a:rPr lang="en-US" dirty="0" err="1" smtClean="0">
                <a:solidFill>
                  <a:srgbClr val="000000"/>
                </a:solidFill>
              </a:rPr>
              <a:t>Contaminación</a:t>
            </a:r>
            <a:r>
              <a:rPr lang="en-US" dirty="0" smtClean="0">
                <a:solidFill>
                  <a:srgbClr val="000000"/>
                </a:solidFill>
              </a:rPr>
              <a:t> de </a:t>
            </a:r>
            <a:r>
              <a:rPr lang="en-US" dirty="0" err="1">
                <a:solidFill>
                  <a:srgbClr val="000000"/>
                </a:solidFill>
              </a:rPr>
              <a:t>Xixon</a:t>
            </a:r>
            <a:r>
              <a:rPr lang="en-US" dirty="0" smtClean="0">
                <a:solidFill>
                  <a:srgbClr val="000000"/>
                </a:solidFill>
              </a:rPr>
              <a:t>, and </a:t>
            </a:r>
            <a:r>
              <a:rPr lang="en-US" dirty="0">
                <a:solidFill>
                  <a:srgbClr val="000000"/>
                </a:solidFill>
              </a:rPr>
              <a:t>350.</a:t>
            </a:r>
            <a:r>
              <a:rPr lang="en-US" dirty="0" smtClean="0">
                <a:solidFill>
                  <a:srgbClr val="000000"/>
                </a:solidFill>
              </a:rPr>
              <a:t>org </a:t>
            </a:r>
            <a:endParaRPr lang="en-US" dirty="0">
              <a:solidFill>
                <a:srgbClr val="000000"/>
              </a:solidFill>
            </a:endParaRPr>
          </a:p>
        </p:txBody>
      </p:sp>
      <p:sp>
        <p:nvSpPr>
          <p:cNvPr id="5" name="TextBox 4"/>
          <p:cNvSpPr txBox="1"/>
          <p:nvPr/>
        </p:nvSpPr>
        <p:spPr>
          <a:xfrm>
            <a:off x="1197652" y="188264"/>
            <a:ext cx="6719358" cy="769441"/>
          </a:xfrm>
          <a:prstGeom prst="rect">
            <a:avLst/>
          </a:prstGeom>
          <a:noFill/>
        </p:spPr>
        <p:txBody>
          <a:bodyPr wrap="none" rtlCol="0">
            <a:spAutoFit/>
          </a:bodyPr>
          <a:lstStyle/>
          <a:p>
            <a:r>
              <a:rPr lang="en-US" sz="4400" dirty="0"/>
              <a:t>Fossil </a:t>
            </a:r>
            <a:r>
              <a:rPr lang="en-US" sz="4400" dirty="0" smtClean="0"/>
              <a:t>Fuels and Brain Health</a:t>
            </a:r>
            <a:endParaRPr lang="en-US" sz="4400" dirty="0"/>
          </a:p>
        </p:txBody>
      </p:sp>
      <p:pic>
        <p:nvPicPr>
          <p:cNvPr id="10" name="Picture 9"/>
          <p:cNvPicPr>
            <a:picLocks noChangeAspect="1"/>
          </p:cNvPicPr>
          <p:nvPr/>
        </p:nvPicPr>
        <p:blipFill>
          <a:blip r:embed="rId4"/>
          <a:stretch>
            <a:fillRect/>
          </a:stretch>
        </p:blipFill>
        <p:spPr>
          <a:xfrm>
            <a:off x="0" y="1737359"/>
            <a:ext cx="2827535" cy="1874779"/>
          </a:xfrm>
          <a:prstGeom prst="rect">
            <a:avLst/>
          </a:prstGeom>
          <a:effectLst>
            <a:glow rad="457200">
              <a:schemeClr val="bg1">
                <a:lumMod val="85000"/>
                <a:alpha val="51000"/>
              </a:schemeClr>
            </a:glow>
            <a:softEdge rad="444500"/>
          </a:effectLst>
        </p:spPr>
      </p:pic>
      <p:pic>
        <p:nvPicPr>
          <p:cNvPr id="12" name="Picture 11" descr="Screen Shot 2016-12-12 at 10.48.35 PM.png"/>
          <p:cNvPicPr>
            <a:picLocks noChangeAspect="1"/>
          </p:cNvPicPr>
          <p:nvPr/>
        </p:nvPicPr>
        <p:blipFill rotWithShape="1">
          <a:blip r:embed="rId5">
            <a:extLst>
              <a:ext uri="{28A0092B-C50C-407E-A947-70E740481C1C}">
                <a14:useLocalDpi xmlns:a14="http://schemas.microsoft.com/office/drawing/2010/main" val="0"/>
              </a:ext>
            </a:extLst>
          </a:blip>
          <a:srcRect l="23873" t="8634" r="5618" b="36565"/>
          <a:stretch/>
        </p:blipFill>
        <p:spPr>
          <a:xfrm>
            <a:off x="6589711" y="5080000"/>
            <a:ext cx="2552702" cy="1778000"/>
          </a:xfrm>
          <a:prstGeom prst="rect">
            <a:avLst/>
          </a:prstGeom>
          <a:effectLst>
            <a:glow>
              <a:schemeClr val="bg1">
                <a:lumMod val="65000"/>
                <a:alpha val="36000"/>
              </a:schemeClr>
            </a:glow>
            <a:softEdge rad="533400"/>
          </a:effectLst>
        </p:spPr>
      </p:pic>
      <p:pic>
        <p:nvPicPr>
          <p:cNvPr id="13" name="Picture 12"/>
          <p:cNvPicPr>
            <a:picLocks noChangeAspect="1"/>
          </p:cNvPicPr>
          <p:nvPr/>
        </p:nvPicPr>
        <p:blipFill>
          <a:blip r:embed="rId6"/>
          <a:stretch>
            <a:fillRect/>
          </a:stretch>
        </p:blipFill>
        <p:spPr>
          <a:xfrm>
            <a:off x="3118466" y="3263815"/>
            <a:ext cx="3471245" cy="2606684"/>
          </a:xfrm>
          <a:prstGeom prst="rect">
            <a:avLst/>
          </a:prstGeom>
          <a:effectLst>
            <a:glow rad="393700">
              <a:schemeClr val="bg1">
                <a:lumMod val="50000"/>
                <a:alpha val="15000"/>
              </a:schemeClr>
            </a:glow>
            <a:softEdge rad="419100"/>
          </a:effectLst>
        </p:spPr>
      </p:pic>
      <p:sp>
        <p:nvSpPr>
          <p:cNvPr id="3" name="TextBox 2"/>
          <p:cNvSpPr txBox="1"/>
          <p:nvPr/>
        </p:nvSpPr>
        <p:spPr>
          <a:xfrm>
            <a:off x="500250" y="2397803"/>
            <a:ext cx="8305867" cy="3970318"/>
          </a:xfrm>
          <a:prstGeom prst="rect">
            <a:avLst/>
          </a:prstGeom>
          <a:solidFill>
            <a:srgbClr val="F2FF04">
              <a:alpha val="53000"/>
            </a:srgbClr>
          </a:solidFill>
        </p:spPr>
        <p:txBody>
          <a:bodyPr wrap="square" rtlCol="0">
            <a:spAutoFit/>
          </a:bodyPr>
          <a:lstStyle/>
          <a:p>
            <a:r>
              <a:rPr lang="en-US" sz="2800" b="1" dirty="0" smtClean="0"/>
              <a:t>What are the major air pollutants and their sources?</a:t>
            </a:r>
          </a:p>
          <a:p>
            <a:endParaRPr lang="en-US" sz="2800" b="1" dirty="0"/>
          </a:p>
          <a:p>
            <a:r>
              <a:rPr lang="en-US" sz="2800" b="1" dirty="0" smtClean="0"/>
              <a:t>What are the general health effects?</a:t>
            </a:r>
          </a:p>
          <a:p>
            <a:endParaRPr lang="en-US" sz="2800" b="1" dirty="0"/>
          </a:p>
          <a:p>
            <a:r>
              <a:rPr lang="en-US" sz="2800" b="1" dirty="0" smtClean="0"/>
              <a:t>How does air pollution affect the young brain?</a:t>
            </a:r>
          </a:p>
          <a:p>
            <a:endParaRPr lang="en-US" sz="2800" b="1" dirty="0"/>
          </a:p>
          <a:p>
            <a:r>
              <a:rPr lang="en-US" sz="2800" b="1" dirty="0" smtClean="0"/>
              <a:t>How </a:t>
            </a:r>
            <a:r>
              <a:rPr lang="en-US" sz="2800" b="1" dirty="0"/>
              <a:t>does air pollution affect the </a:t>
            </a:r>
            <a:r>
              <a:rPr lang="en-US" sz="2800" b="1" dirty="0" smtClean="0"/>
              <a:t>adult </a:t>
            </a:r>
            <a:r>
              <a:rPr lang="en-US" sz="2800" b="1" dirty="0"/>
              <a:t>brain</a:t>
            </a:r>
            <a:r>
              <a:rPr lang="en-US" sz="2800" b="1" dirty="0" smtClean="0"/>
              <a:t>?</a:t>
            </a:r>
          </a:p>
          <a:p>
            <a:endParaRPr lang="en-US" sz="2800" b="1" dirty="0"/>
          </a:p>
          <a:p>
            <a:r>
              <a:rPr lang="en-US" sz="2800" b="1" dirty="0" smtClean="0"/>
              <a:t>What are the European Union regulations?</a:t>
            </a:r>
            <a:endParaRPr lang="en-US" sz="2800" b="1" dirty="0"/>
          </a:p>
        </p:txBody>
      </p:sp>
    </p:spTree>
    <p:extLst>
      <p:ext uri="{BB962C8B-B14F-4D97-AF65-F5344CB8AC3E}">
        <p14:creationId xmlns:p14="http://schemas.microsoft.com/office/powerpoint/2010/main" val="21499862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iterate type="wd">
                                    <p:tmPct val="10000"/>
                                  </p:iterate>
                                  <p:childTnLst>
                                    <p:set>
                                      <p:cBhvr>
                                        <p:cTn id="6" dur="1" fill="hold">
                                          <p:stCondLst>
                                            <p:cond delay="0"/>
                                          </p:stCondLst>
                                        </p:cTn>
                                        <p:tgtEl>
                                          <p:spTgt spid="3">
                                            <p:bg/>
                                          </p:spTgt>
                                        </p:tgtEl>
                                        <p:attrNameLst>
                                          <p:attrName>style.visibility</p:attrName>
                                        </p:attrNameLst>
                                      </p:cBhvr>
                                      <p:to>
                                        <p:strVal val="visible"/>
                                      </p:to>
                                    </p:set>
                                    <p:animEffect transition="in" filter="dissolve">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iterate type="wd">
                                    <p:tmPct val="10000"/>
                                  </p:iterate>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iterate type="wd">
                                    <p:tmPct val="10000"/>
                                  </p:iterate>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iterate type="wd">
                                    <p:tmPct val="10000"/>
                                  </p:iterate>
                                  <p:childTnLst>
                                    <p:set>
                                      <p:cBhvr>
                                        <p:cTn id="21" dur="1" fill="hold">
                                          <p:stCondLst>
                                            <p:cond delay="0"/>
                                          </p:stCondLst>
                                        </p:cTn>
                                        <p:tgtEl>
                                          <p:spTgt spid="3">
                                            <p:txEl>
                                              <p:pRg st="4" end="4"/>
                                            </p:txEl>
                                          </p:spTgt>
                                        </p:tgtEl>
                                        <p:attrNameLst>
                                          <p:attrName>style.visibility</p:attrName>
                                        </p:attrNameLst>
                                      </p:cBhvr>
                                      <p:to>
                                        <p:strVal val="visible"/>
                                      </p:to>
                                    </p:set>
                                    <p:animEffect transition="in" filter="dissolv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iterate type="wd">
                                    <p:tmPct val="10000"/>
                                  </p:iterate>
                                  <p:childTnLst>
                                    <p:set>
                                      <p:cBhvr>
                                        <p:cTn id="26" dur="1" fill="hold">
                                          <p:stCondLst>
                                            <p:cond delay="0"/>
                                          </p:stCondLst>
                                        </p:cTn>
                                        <p:tgtEl>
                                          <p:spTgt spid="3">
                                            <p:txEl>
                                              <p:pRg st="6" end="6"/>
                                            </p:txEl>
                                          </p:spTgt>
                                        </p:tgtEl>
                                        <p:attrNameLst>
                                          <p:attrName>style.visibility</p:attrName>
                                        </p:attrNameLst>
                                      </p:cBhvr>
                                      <p:to>
                                        <p:strVal val="visible"/>
                                      </p:to>
                                    </p:set>
                                    <p:animEffect transition="in" filter="dissolv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iterate type="wd">
                                    <p:tmPct val="10000"/>
                                  </p:iterate>
                                  <p:childTnLst>
                                    <p:set>
                                      <p:cBhvr>
                                        <p:cTn id="31" dur="1" fill="hold">
                                          <p:stCondLst>
                                            <p:cond delay="0"/>
                                          </p:stCondLst>
                                        </p:cTn>
                                        <p:tgtEl>
                                          <p:spTgt spid="3">
                                            <p:txEl>
                                              <p:pRg st="8" end="8"/>
                                            </p:txEl>
                                          </p:spTgt>
                                        </p:tgtEl>
                                        <p:attrNameLst>
                                          <p:attrName>style.visibility</p:attrName>
                                        </p:attrNameLst>
                                      </p:cBhvr>
                                      <p:to>
                                        <p:strVal val="visible"/>
                                      </p:to>
                                    </p:set>
                                    <p:animEffect transition="in" filter="dissolve">
                                      <p:cBhvr>
                                        <p:cTn id="3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hlinkClick r:id="rId2"/>
          </p:cNvPr>
          <p:cNvPicPr>
            <a:picLocks noChangeAspect="1"/>
          </p:cNvPicPr>
          <p:nvPr/>
        </p:nvPicPr>
        <p:blipFill rotWithShape="1">
          <a:blip r:embed="rId3" cstate="print"/>
          <a:srcRect b="12112"/>
          <a:stretch/>
        </p:blipFill>
        <p:spPr>
          <a:xfrm>
            <a:off x="400648" y="591225"/>
            <a:ext cx="8335431" cy="5980424"/>
          </a:xfrm>
          <a:prstGeom prst="rect">
            <a:avLst/>
          </a:prstGeom>
        </p:spPr>
      </p:pic>
      <p:sp>
        <p:nvSpPr>
          <p:cNvPr id="2" name="TextBox 1"/>
          <p:cNvSpPr txBox="1"/>
          <p:nvPr/>
        </p:nvSpPr>
        <p:spPr>
          <a:xfrm>
            <a:off x="2262137" y="-70621"/>
            <a:ext cx="4648841" cy="707886"/>
          </a:xfrm>
          <a:prstGeom prst="rect">
            <a:avLst/>
          </a:prstGeom>
          <a:noFill/>
        </p:spPr>
        <p:txBody>
          <a:bodyPr wrap="none" rtlCol="0">
            <a:spAutoFit/>
          </a:bodyPr>
          <a:lstStyle/>
          <a:p>
            <a:r>
              <a:rPr lang="en-US" sz="4000" i="1" dirty="0" smtClean="0"/>
              <a:t>It’s not just the lungs</a:t>
            </a:r>
            <a:endParaRPr lang="en-US" sz="4000" i="1" dirty="0"/>
          </a:p>
        </p:txBody>
      </p:sp>
      <p:sp>
        <p:nvSpPr>
          <p:cNvPr id="3" name="Rectangle 2"/>
          <p:cNvSpPr/>
          <p:nvPr/>
        </p:nvSpPr>
        <p:spPr>
          <a:xfrm>
            <a:off x="1587" y="6508307"/>
            <a:ext cx="9142413" cy="369332"/>
          </a:xfrm>
          <a:prstGeom prst="rect">
            <a:avLst/>
          </a:prstGeom>
        </p:spPr>
        <p:txBody>
          <a:bodyPr wrap="square">
            <a:spAutoFit/>
          </a:bodyPr>
          <a:lstStyle/>
          <a:p>
            <a:r>
              <a:rPr lang="en-US" dirty="0"/>
              <a:t>https://</a:t>
            </a:r>
            <a:r>
              <a:rPr lang="en-US" dirty="0" err="1"/>
              <a:t>www.eea.europa.eu</a:t>
            </a:r>
            <a:r>
              <a:rPr lang="en-US" dirty="0"/>
              <a:t>/signals/signals-2013/</a:t>
            </a:r>
            <a:r>
              <a:rPr lang="en-US" dirty="0" err="1"/>
              <a:t>infographics</a:t>
            </a:r>
            <a:r>
              <a:rPr lang="en-US" dirty="0"/>
              <a:t>/health-impacts-of-air-pollution</a:t>
            </a:r>
            <a:r>
              <a:rPr lang="en-US" dirty="0" smtClean="0"/>
              <a:t>/</a:t>
            </a:r>
            <a:endParaRPr lang="en-US" dirty="0"/>
          </a:p>
        </p:txBody>
      </p:sp>
    </p:spTree>
    <p:extLst>
      <p:ext uri="{BB962C8B-B14F-4D97-AF65-F5344CB8AC3E}">
        <p14:creationId xmlns:p14="http://schemas.microsoft.com/office/powerpoint/2010/main" val="13081049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50799"/>
            <a:ext cx="8803746" cy="4354780"/>
            <a:chOff x="0" y="50799"/>
            <a:chExt cx="8803746" cy="4354780"/>
          </a:xfrm>
        </p:grpSpPr>
        <p:pic>
          <p:nvPicPr>
            <p:cNvPr id="7" name="Picture 6" descr="Screen Shot 2016-10-29 at 11.13.5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799"/>
              <a:ext cx="6163733" cy="2422985"/>
            </a:xfrm>
            <a:prstGeom prst="rect">
              <a:avLst/>
            </a:prstGeom>
          </p:spPr>
        </p:pic>
        <p:sp>
          <p:nvSpPr>
            <p:cNvPr id="8" name="TextBox 7"/>
            <p:cNvSpPr txBox="1"/>
            <p:nvPr/>
          </p:nvSpPr>
          <p:spPr>
            <a:xfrm>
              <a:off x="228478" y="2492235"/>
              <a:ext cx="3859888" cy="1913344"/>
            </a:xfrm>
            <a:prstGeom prst="rect">
              <a:avLst/>
            </a:prstGeom>
            <a:ln/>
          </p:spPr>
          <p:style>
            <a:lnRef idx="1">
              <a:schemeClr val="accent1"/>
            </a:lnRef>
            <a:fillRef idx="3">
              <a:schemeClr val="accent1"/>
            </a:fillRef>
            <a:effectRef idx="2">
              <a:schemeClr val="accent1"/>
            </a:effectRef>
            <a:fontRef idx="minor">
              <a:schemeClr val="lt1"/>
            </a:fontRef>
          </p:style>
          <p:txBody>
            <a:bodyPr wrap="square" rtlCol="0">
              <a:spAutoFit/>
            </a:bodyPr>
            <a:lstStyle/>
            <a:p>
              <a:pPr marL="285750" indent="-285750">
                <a:lnSpc>
                  <a:spcPct val="150000"/>
                </a:lnSpc>
                <a:buFont typeface="Arial"/>
                <a:buChar char="•"/>
              </a:pPr>
              <a:r>
                <a:rPr lang="en-US" sz="2000" dirty="0" smtClean="0">
                  <a:solidFill>
                    <a:schemeClr val="tx1"/>
                  </a:solidFill>
                </a:rPr>
                <a:t>Birth defects</a:t>
              </a:r>
              <a:endParaRPr lang="en-US" sz="2000" dirty="0">
                <a:solidFill>
                  <a:schemeClr val="tx1"/>
                </a:solidFill>
              </a:endParaRPr>
            </a:p>
            <a:p>
              <a:pPr marL="285750" indent="-285750">
                <a:lnSpc>
                  <a:spcPct val="150000"/>
                </a:lnSpc>
                <a:buFont typeface="Arial"/>
                <a:buChar char="•"/>
              </a:pPr>
              <a:r>
                <a:rPr lang="en-US" sz="2000" dirty="0" smtClean="0">
                  <a:solidFill>
                    <a:schemeClr val="tx1"/>
                  </a:solidFill>
                </a:rPr>
                <a:t>Premature births</a:t>
              </a:r>
            </a:p>
            <a:p>
              <a:pPr marL="285750" indent="-285750">
                <a:lnSpc>
                  <a:spcPct val="150000"/>
                </a:lnSpc>
                <a:buFont typeface="Arial"/>
                <a:buChar char="•"/>
              </a:pPr>
              <a:r>
                <a:rPr lang="en-US" sz="2000" dirty="0" smtClean="0">
                  <a:solidFill>
                    <a:schemeClr val="tx1"/>
                  </a:solidFill>
                </a:rPr>
                <a:t>Low birth weight</a:t>
              </a:r>
            </a:p>
            <a:p>
              <a:pPr marL="285750" indent="-285750">
                <a:lnSpc>
                  <a:spcPct val="150000"/>
                </a:lnSpc>
                <a:buFont typeface="Arial"/>
                <a:buChar char="•"/>
              </a:pPr>
              <a:r>
                <a:rPr lang="en-US" sz="2000" dirty="0" smtClean="0">
                  <a:solidFill>
                    <a:schemeClr val="tx1"/>
                  </a:solidFill>
                </a:rPr>
                <a:t>Lower lung capacity</a:t>
              </a:r>
            </a:p>
          </p:txBody>
        </p:sp>
        <p:pic>
          <p:nvPicPr>
            <p:cNvPr id="9" name="Picture 8"/>
            <p:cNvPicPr>
              <a:picLocks noChangeAspect="1"/>
            </p:cNvPicPr>
            <p:nvPr/>
          </p:nvPicPr>
          <p:blipFill>
            <a:blip r:embed="rId3"/>
            <a:stretch>
              <a:fillRect/>
            </a:stretch>
          </p:blipFill>
          <p:spPr>
            <a:xfrm>
              <a:off x="5976211" y="270932"/>
              <a:ext cx="2827535" cy="1874779"/>
            </a:xfrm>
            <a:prstGeom prst="rect">
              <a:avLst/>
            </a:prstGeom>
          </p:spPr>
        </p:pic>
      </p:grpSp>
      <p:grpSp>
        <p:nvGrpSpPr>
          <p:cNvPr id="5" name="Group 4"/>
          <p:cNvGrpSpPr/>
          <p:nvPr/>
        </p:nvGrpSpPr>
        <p:grpSpPr>
          <a:xfrm>
            <a:off x="0" y="2413444"/>
            <a:ext cx="9131360" cy="4453344"/>
            <a:chOff x="0" y="2413444"/>
            <a:chExt cx="9131360" cy="4453344"/>
          </a:xfrm>
        </p:grpSpPr>
        <p:pic>
          <p:nvPicPr>
            <p:cNvPr id="2" name="Picture 1" descr="Screen Shot 2016-10-30 at 4.14.4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9995" y="4560550"/>
              <a:ext cx="6441365" cy="2297450"/>
            </a:xfrm>
            <a:prstGeom prst="rect">
              <a:avLst/>
            </a:prstGeom>
            <a:noFill/>
          </p:spPr>
        </p:pic>
        <p:sp>
          <p:nvSpPr>
            <p:cNvPr id="3" name="TextBox 2"/>
            <p:cNvSpPr txBox="1"/>
            <p:nvPr/>
          </p:nvSpPr>
          <p:spPr>
            <a:xfrm>
              <a:off x="4681269" y="2413444"/>
              <a:ext cx="4122477" cy="2260875"/>
            </a:xfrm>
            <a:prstGeom prst="rect">
              <a:avLst/>
            </a:prstGeom>
            <a:ln/>
          </p:spPr>
          <p:style>
            <a:lnRef idx="1">
              <a:schemeClr val="accent1"/>
            </a:lnRef>
            <a:fillRef idx="3">
              <a:schemeClr val="accent1"/>
            </a:fillRef>
            <a:effectRef idx="2">
              <a:schemeClr val="accent1"/>
            </a:effectRef>
            <a:fontRef idx="minor">
              <a:schemeClr val="lt1"/>
            </a:fontRef>
          </p:style>
          <p:txBody>
            <a:bodyPr wrap="square" rtlCol="0">
              <a:spAutoFit/>
            </a:bodyPr>
            <a:lstStyle/>
            <a:p>
              <a:pPr marL="285750" indent="-285750">
                <a:lnSpc>
                  <a:spcPct val="150000"/>
                </a:lnSpc>
                <a:buFont typeface="Arial"/>
                <a:buChar char="•"/>
              </a:pPr>
              <a:r>
                <a:rPr lang="en-US" sz="1900" dirty="0" smtClean="0">
                  <a:solidFill>
                    <a:schemeClr val="tx1"/>
                  </a:solidFill>
                </a:rPr>
                <a:t>Neurodevelopmental effects</a:t>
              </a:r>
            </a:p>
            <a:p>
              <a:pPr marL="285750" indent="-285750">
                <a:lnSpc>
                  <a:spcPct val="150000"/>
                </a:lnSpc>
                <a:buFont typeface="Arial"/>
                <a:buChar char="•"/>
              </a:pPr>
              <a:r>
                <a:rPr lang="en-US" sz="1900" dirty="0" smtClean="0">
                  <a:solidFill>
                    <a:schemeClr val="tx1"/>
                  </a:solidFill>
                </a:rPr>
                <a:t>Asthma, Diabetes II</a:t>
              </a:r>
            </a:p>
            <a:p>
              <a:pPr marL="285750" indent="-285750">
                <a:lnSpc>
                  <a:spcPct val="150000"/>
                </a:lnSpc>
                <a:buFont typeface="Arial"/>
                <a:buChar char="•"/>
              </a:pPr>
              <a:r>
                <a:rPr lang="en-US" sz="1900" dirty="0" smtClean="0">
                  <a:solidFill>
                    <a:schemeClr val="tx1"/>
                  </a:solidFill>
                </a:rPr>
                <a:t>White matter lesions, and markers of Alzheimer’s (brain plaques) found in children</a:t>
              </a:r>
            </a:p>
          </p:txBody>
        </p:sp>
        <p:pic>
          <p:nvPicPr>
            <p:cNvPr id="10" name="Picture 9"/>
            <p:cNvPicPr>
              <a:picLocks noChangeAspect="1"/>
            </p:cNvPicPr>
            <p:nvPr/>
          </p:nvPicPr>
          <p:blipFill>
            <a:blip r:embed="rId5"/>
            <a:stretch>
              <a:fillRect/>
            </a:stretch>
          </p:blipFill>
          <p:spPr>
            <a:xfrm>
              <a:off x="0" y="4724400"/>
              <a:ext cx="2923467" cy="2142388"/>
            </a:xfrm>
            <a:prstGeom prst="rect">
              <a:avLst/>
            </a:prstGeom>
          </p:spPr>
        </p:pic>
      </p:grpSp>
    </p:spTree>
    <p:extLst>
      <p:ext uri="{BB962C8B-B14F-4D97-AF65-F5344CB8AC3E}">
        <p14:creationId xmlns:p14="http://schemas.microsoft.com/office/powerpoint/2010/main" val="31442171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9-11-19 at 3.59.2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25522"/>
            <a:ext cx="9144000" cy="2312156"/>
          </a:xfrm>
          <a:prstGeom prst="rect">
            <a:avLst/>
          </a:prstGeom>
        </p:spPr>
      </p:pic>
      <p:pic>
        <p:nvPicPr>
          <p:cNvPr id="5" name="Picture 4" descr="Screen Shot 2019-11-19 at 3.58.3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3712898"/>
          </a:xfrm>
          <a:prstGeom prst="rect">
            <a:avLst/>
          </a:prstGeom>
        </p:spPr>
      </p:pic>
    </p:spTree>
    <p:extLst>
      <p:ext uri="{BB962C8B-B14F-4D97-AF65-F5344CB8AC3E}">
        <p14:creationId xmlns:p14="http://schemas.microsoft.com/office/powerpoint/2010/main" val="25130520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9-11-15 at 2.16.1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91"/>
            <a:ext cx="9144000" cy="2835088"/>
          </a:xfrm>
          <a:prstGeom prst="rect">
            <a:avLst/>
          </a:prstGeom>
        </p:spPr>
      </p:pic>
      <p:pic>
        <p:nvPicPr>
          <p:cNvPr id="5" name="Picture 4" descr="Screen Shot 2019-11-15 at 2.17.0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87323"/>
            <a:ext cx="9144000" cy="987641"/>
          </a:xfrm>
          <a:prstGeom prst="rect">
            <a:avLst/>
          </a:prstGeom>
        </p:spPr>
      </p:pic>
      <p:grpSp>
        <p:nvGrpSpPr>
          <p:cNvPr id="14" name="Group 13"/>
          <p:cNvGrpSpPr/>
          <p:nvPr/>
        </p:nvGrpSpPr>
        <p:grpSpPr>
          <a:xfrm>
            <a:off x="685800" y="3140533"/>
            <a:ext cx="8458200" cy="2477110"/>
            <a:chOff x="685800" y="3631590"/>
            <a:chExt cx="8458200" cy="2477110"/>
          </a:xfrm>
        </p:grpSpPr>
        <p:sp>
          <p:nvSpPr>
            <p:cNvPr id="10" name="Oval 9"/>
            <p:cNvSpPr/>
            <p:nvPr/>
          </p:nvSpPr>
          <p:spPr>
            <a:xfrm>
              <a:off x="1168400" y="5499100"/>
              <a:ext cx="7975600" cy="60960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Screen Shot 2019-11-15 at 2.24.0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3631590"/>
              <a:ext cx="1892300" cy="1867510"/>
            </a:xfrm>
            <a:prstGeom prst="rect">
              <a:avLst/>
            </a:prstGeom>
          </p:spPr>
        </p:pic>
      </p:grpSp>
      <p:grpSp>
        <p:nvGrpSpPr>
          <p:cNvPr id="15" name="Group 14"/>
          <p:cNvGrpSpPr/>
          <p:nvPr/>
        </p:nvGrpSpPr>
        <p:grpSpPr>
          <a:xfrm>
            <a:off x="584200" y="3191333"/>
            <a:ext cx="7302500" cy="2831123"/>
            <a:chOff x="584200" y="3682390"/>
            <a:chExt cx="7302500" cy="2831123"/>
          </a:xfrm>
        </p:grpSpPr>
        <p:sp>
          <p:nvSpPr>
            <p:cNvPr id="11" name="Oval 10"/>
            <p:cNvSpPr/>
            <p:nvPr/>
          </p:nvSpPr>
          <p:spPr>
            <a:xfrm>
              <a:off x="584200" y="6018213"/>
              <a:ext cx="3111500" cy="49530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Screen Shot 2019-11-15 at 2.25.35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03650" y="3682390"/>
              <a:ext cx="4083050" cy="1708311"/>
            </a:xfrm>
            <a:prstGeom prst="rect">
              <a:avLst/>
            </a:prstGeom>
          </p:spPr>
        </p:pic>
      </p:grpSp>
      <p:sp>
        <p:nvSpPr>
          <p:cNvPr id="16" name="TextBox 15"/>
          <p:cNvSpPr txBox="1"/>
          <p:nvPr/>
        </p:nvSpPr>
        <p:spPr>
          <a:xfrm>
            <a:off x="4842933" y="1102290"/>
            <a:ext cx="1460105" cy="461665"/>
          </a:xfrm>
          <a:prstGeom prst="rect">
            <a:avLst/>
          </a:prstGeom>
          <a:noFill/>
        </p:spPr>
        <p:txBody>
          <a:bodyPr wrap="none" rtlCol="0">
            <a:spAutoFit/>
          </a:bodyPr>
          <a:lstStyle/>
          <a:p>
            <a:r>
              <a:rPr lang="en-US" sz="2400" dirty="0" smtClean="0"/>
              <a:t>(6-10 </a:t>
            </a:r>
            <a:r>
              <a:rPr lang="en-US" sz="2400" dirty="0" err="1" smtClean="0"/>
              <a:t>y.o</a:t>
            </a:r>
            <a:r>
              <a:rPr lang="en-US" sz="2400" dirty="0" smtClean="0"/>
              <a:t>.)</a:t>
            </a:r>
            <a:endParaRPr lang="en-US" sz="2400" dirty="0"/>
          </a:p>
        </p:txBody>
      </p:sp>
    </p:spTree>
    <p:extLst>
      <p:ext uri="{BB962C8B-B14F-4D97-AF65-F5344CB8AC3E}">
        <p14:creationId xmlns:p14="http://schemas.microsoft.com/office/powerpoint/2010/main" val="464754329"/>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linds(horizont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9-11-15 at 3.35.00 PM.png"/>
          <p:cNvPicPr>
            <a:picLocks noChangeAspect="1"/>
          </p:cNvPicPr>
          <p:nvPr/>
        </p:nvPicPr>
        <p:blipFill rotWithShape="1">
          <a:blip r:embed="rId2">
            <a:extLst>
              <a:ext uri="{28A0092B-C50C-407E-A947-70E740481C1C}">
                <a14:useLocalDpi xmlns:a14="http://schemas.microsoft.com/office/drawing/2010/main" val="0"/>
              </a:ext>
            </a:extLst>
          </a:blip>
          <a:srcRect r="9074"/>
          <a:stretch/>
        </p:blipFill>
        <p:spPr>
          <a:xfrm>
            <a:off x="0" y="0"/>
            <a:ext cx="9025467" cy="2968466"/>
          </a:xfrm>
          <a:prstGeom prst="rect">
            <a:avLst/>
          </a:prstGeom>
        </p:spPr>
      </p:pic>
      <p:sp>
        <p:nvSpPr>
          <p:cNvPr id="7" name="Rectangle 6"/>
          <p:cNvSpPr/>
          <p:nvPr/>
        </p:nvSpPr>
        <p:spPr>
          <a:xfrm>
            <a:off x="270933" y="3827902"/>
            <a:ext cx="8415866" cy="1015663"/>
          </a:xfrm>
          <a:prstGeom prst="rect">
            <a:avLst/>
          </a:prstGeom>
        </p:spPr>
        <p:txBody>
          <a:bodyPr wrap="square">
            <a:spAutoFit/>
          </a:bodyPr>
          <a:lstStyle/>
          <a:p>
            <a:r>
              <a:rPr lang="en-US" sz="2000" b="1" dirty="0"/>
              <a:t>CONCLUSIONS: Early </a:t>
            </a:r>
            <a:r>
              <a:rPr lang="en-US" sz="2000" b="1" dirty="0" smtClean="0"/>
              <a:t>life exposure to PM2</a:t>
            </a:r>
            <a:r>
              <a:rPr lang="en-US" sz="2000" b="1" dirty="0"/>
              <a:t>.</a:t>
            </a:r>
            <a:r>
              <a:rPr lang="en-US" sz="2000" b="1" dirty="0" smtClean="0"/>
              <a:t>5 was associated with a reduction in fundamental cognitive abilities at 7-10 </a:t>
            </a:r>
            <a:r>
              <a:rPr lang="en-US" sz="2000" b="1" dirty="0" err="1" smtClean="0"/>
              <a:t>y.o</a:t>
            </a:r>
            <a:r>
              <a:rPr lang="en-US" sz="2000" b="1" dirty="0" smtClean="0"/>
              <a:t>., including working memory and conflict </a:t>
            </a:r>
            <a:r>
              <a:rPr lang="en-US" sz="2000" b="1" dirty="0" err="1" smtClean="0"/>
              <a:t>attentional</a:t>
            </a:r>
            <a:r>
              <a:rPr lang="en-US" sz="2000" b="1" dirty="0" smtClean="0"/>
              <a:t> network</a:t>
            </a:r>
            <a:r>
              <a:rPr lang="en-US" sz="2000" b="1" dirty="0"/>
              <a:t>. </a:t>
            </a:r>
          </a:p>
        </p:txBody>
      </p:sp>
    </p:spTree>
    <p:extLst>
      <p:ext uri="{BB962C8B-B14F-4D97-AF65-F5344CB8AC3E}">
        <p14:creationId xmlns:p14="http://schemas.microsoft.com/office/powerpoint/2010/main" val="23069144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6-10-28 at 1.58.1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38" y="38101"/>
            <a:ext cx="9144000" cy="6857999"/>
          </a:xfrm>
          <a:prstGeom prst="rect">
            <a:avLst/>
          </a:prstGeom>
        </p:spPr>
      </p:pic>
      <p:pic>
        <p:nvPicPr>
          <p:cNvPr id="4" name="Picture 3" descr="Screen Shot 2016-11-02 at 8.48.0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38" y="1020661"/>
            <a:ext cx="7658100" cy="2323243"/>
          </a:xfrm>
          <a:prstGeom prst="rect">
            <a:avLst/>
          </a:prstGeom>
        </p:spPr>
      </p:pic>
      <p:sp>
        <p:nvSpPr>
          <p:cNvPr id="6" name="TextBox 5"/>
          <p:cNvSpPr txBox="1"/>
          <p:nvPr/>
        </p:nvSpPr>
        <p:spPr>
          <a:xfrm>
            <a:off x="2181418" y="38101"/>
            <a:ext cx="4383281" cy="707886"/>
          </a:xfrm>
          <a:prstGeom prst="rect">
            <a:avLst/>
          </a:prstGeom>
          <a:noFill/>
        </p:spPr>
        <p:txBody>
          <a:bodyPr wrap="none" rtlCol="0">
            <a:spAutoFit/>
          </a:bodyPr>
          <a:lstStyle/>
          <a:p>
            <a:r>
              <a:rPr lang="en-US" sz="4000" dirty="0" smtClean="0">
                <a:solidFill>
                  <a:schemeClr val="bg1"/>
                </a:solidFill>
              </a:rPr>
              <a:t>Neurodevelopment</a:t>
            </a:r>
            <a:endParaRPr lang="en-US" sz="4000" dirty="0">
              <a:solidFill>
                <a:schemeClr val="bg1"/>
              </a:solidFill>
            </a:endParaRPr>
          </a:p>
        </p:txBody>
      </p:sp>
      <p:pic>
        <p:nvPicPr>
          <p:cNvPr id="9" name="Picture 8" descr="Screen Shot 2016-11-02 at 9.40.39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0438" y="4048049"/>
            <a:ext cx="4463562" cy="2254099"/>
          </a:xfrm>
          <a:prstGeom prst="rect">
            <a:avLst/>
          </a:prstGeom>
        </p:spPr>
      </p:pic>
      <p:sp>
        <p:nvSpPr>
          <p:cNvPr id="3" name="Rounded Rectangular Callout 2"/>
          <p:cNvSpPr/>
          <p:nvPr/>
        </p:nvSpPr>
        <p:spPr>
          <a:xfrm>
            <a:off x="3711432" y="187198"/>
            <a:ext cx="5266266" cy="1529922"/>
          </a:xfrm>
          <a:prstGeom prst="wedgeRoundRectCallout">
            <a:avLst>
              <a:gd name="adj1" fmla="val -60948"/>
              <a:gd name="adj2" fmla="val 40739"/>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r>
              <a:rPr lang="es-ES_tradnl" dirty="0">
                <a:solidFill>
                  <a:srgbClr val="000000"/>
                </a:solidFill>
              </a:rPr>
              <a:t>2618 </a:t>
            </a:r>
            <a:r>
              <a:rPr lang="es-ES_tradnl" dirty="0" err="1" smtClean="0">
                <a:solidFill>
                  <a:srgbClr val="000000"/>
                </a:solidFill>
              </a:rPr>
              <a:t>young</a:t>
            </a:r>
            <a:r>
              <a:rPr lang="es-ES_tradnl" dirty="0">
                <a:solidFill>
                  <a:srgbClr val="000000"/>
                </a:solidFill>
              </a:rPr>
              <a:t>  </a:t>
            </a:r>
            <a:r>
              <a:rPr lang="es-ES_tradnl" dirty="0" err="1">
                <a:solidFill>
                  <a:srgbClr val="000000"/>
                </a:solidFill>
              </a:rPr>
              <a:t>students</a:t>
            </a:r>
            <a:r>
              <a:rPr lang="es-ES_tradnl" dirty="0">
                <a:solidFill>
                  <a:srgbClr val="000000"/>
                </a:solidFill>
              </a:rPr>
              <a:t>  </a:t>
            </a:r>
            <a:r>
              <a:rPr lang="es-ES_tradnl" dirty="0" smtClean="0">
                <a:solidFill>
                  <a:srgbClr val="000000"/>
                </a:solidFill>
              </a:rPr>
              <a:t>(~8.5 y) </a:t>
            </a:r>
            <a:r>
              <a:rPr lang="es-ES_tradnl" dirty="0" err="1" smtClean="0">
                <a:solidFill>
                  <a:srgbClr val="000000"/>
                </a:solidFill>
              </a:rPr>
              <a:t>were</a:t>
            </a:r>
            <a:r>
              <a:rPr lang="es-ES_tradnl" dirty="0" smtClean="0">
                <a:solidFill>
                  <a:srgbClr val="000000"/>
                </a:solidFill>
              </a:rPr>
              <a:t> </a:t>
            </a:r>
            <a:r>
              <a:rPr lang="es-ES_tradnl" dirty="0" err="1" smtClean="0">
                <a:solidFill>
                  <a:srgbClr val="000000"/>
                </a:solidFill>
              </a:rPr>
              <a:t>tested</a:t>
            </a:r>
            <a:r>
              <a:rPr lang="es-ES_tradnl" dirty="0" smtClean="0">
                <a:solidFill>
                  <a:srgbClr val="000000"/>
                </a:solidFill>
              </a:rPr>
              <a:t> </a:t>
            </a:r>
            <a:r>
              <a:rPr lang="es-ES_tradnl" dirty="0" err="1" smtClean="0">
                <a:solidFill>
                  <a:srgbClr val="000000"/>
                </a:solidFill>
              </a:rPr>
              <a:t>for</a:t>
            </a:r>
            <a:r>
              <a:rPr lang="es-ES_tradnl" dirty="0" smtClean="0">
                <a:solidFill>
                  <a:srgbClr val="000000"/>
                </a:solidFill>
              </a:rPr>
              <a:t> </a:t>
            </a:r>
            <a:r>
              <a:rPr lang="es-ES_tradnl" dirty="0" err="1" smtClean="0">
                <a:solidFill>
                  <a:srgbClr val="000000"/>
                </a:solidFill>
              </a:rPr>
              <a:t>memory</a:t>
            </a:r>
            <a:r>
              <a:rPr lang="es-ES_tradnl" dirty="0" smtClean="0">
                <a:solidFill>
                  <a:srgbClr val="000000"/>
                </a:solidFill>
              </a:rPr>
              <a:t> and </a:t>
            </a:r>
            <a:r>
              <a:rPr lang="es-ES_tradnl" dirty="0" err="1" smtClean="0">
                <a:solidFill>
                  <a:srgbClr val="000000"/>
                </a:solidFill>
              </a:rPr>
              <a:t>attention</a:t>
            </a:r>
            <a:r>
              <a:rPr lang="es-ES_tradnl" dirty="0" smtClean="0">
                <a:solidFill>
                  <a:srgbClr val="000000"/>
                </a:solidFill>
              </a:rPr>
              <a:t> </a:t>
            </a:r>
            <a:r>
              <a:rPr lang="es-ES_tradnl" dirty="0">
                <a:solidFill>
                  <a:srgbClr val="000000"/>
                </a:solidFill>
              </a:rPr>
              <a:t>4 </a:t>
            </a:r>
            <a:r>
              <a:rPr lang="es-ES_tradnl" dirty="0" smtClean="0">
                <a:solidFill>
                  <a:srgbClr val="000000"/>
                </a:solidFill>
              </a:rPr>
              <a:t>times </a:t>
            </a:r>
            <a:r>
              <a:rPr lang="es-ES_tradnl" dirty="0" err="1" smtClean="0">
                <a:solidFill>
                  <a:srgbClr val="000000"/>
                </a:solidFill>
              </a:rPr>
              <a:t>over</a:t>
            </a:r>
            <a:r>
              <a:rPr lang="es-ES_tradnl" dirty="0" smtClean="0">
                <a:solidFill>
                  <a:srgbClr val="000000"/>
                </a:solidFill>
              </a:rPr>
              <a:t> 1 </a:t>
            </a:r>
            <a:r>
              <a:rPr lang="es-ES_tradnl" dirty="0" err="1" smtClean="0">
                <a:solidFill>
                  <a:srgbClr val="000000"/>
                </a:solidFill>
              </a:rPr>
              <a:t>year</a:t>
            </a:r>
            <a:r>
              <a:rPr lang="es-ES_tradnl" dirty="0">
                <a:solidFill>
                  <a:srgbClr val="000000"/>
                </a:solidFill>
              </a:rPr>
              <a:t>. </a:t>
            </a:r>
            <a:r>
              <a:rPr lang="es-ES_tradnl" dirty="0" smtClean="0">
                <a:solidFill>
                  <a:srgbClr val="000000"/>
                </a:solidFill>
              </a:rPr>
              <a:t>PM2.5 </a:t>
            </a:r>
            <a:r>
              <a:rPr lang="es-ES_tradnl" dirty="0" err="1" smtClean="0">
                <a:solidFill>
                  <a:srgbClr val="000000"/>
                </a:solidFill>
              </a:rPr>
              <a:t>was</a:t>
            </a:r>
            <a:r>
              <a:rPr lang="es-ES_tradnl" dirty="0" smtClean="0">
                <a:solidFill>
                  <a:srgbClr val="000000"/>
                </a:solidFill>
              </a:rPr>
              <a:t> </a:t>
            </a:r>
            <a:r>
              <a:rPr lang="es-ES_tradnl" dirty="0" err="1" smtClean="0">
                <a:solidFill>
                  <a:srgbClr val="000000"/>
                </a:solidFill>
              </a:rPr>
              <a:t>measured</a:t>
            </a:r>
            <a:r>
              <a:rPr lang="es-ES_tradnl" dirty="0" smtClean="0">
                <a:solidFill>
                  <a:srgbClr val="000000"/>
                </a:solidFill>
              </a:rPr>
              <a:t> </a:t>
            </a:r>
            <a:r>
              <a:rPr lang="es-ES_tradnl" dirty="0" err="1" smtClean="0">
                <a:solidFill>
                  <a:srgbClr val="000000"/>
                </a:solidFill>
              </a:rPr>
              <a:t>during</a:t>
            </a:r>
            <a:r>
              <a:rPr lang="es-ES_tradnl" dirty="0" smtClean="0">
                <a:solidFill>
                  <a:srgbClr val="000000"/>
                </a:solidFill>
              </a:rPr>
              <a:t> </a:t>
            </a:r>
            <a:r>
              <a:rPr lang="es-ES_tradnl" dirty="0" err="1" smtClean="0">
                <a:solidFill>
                  <a:srgbClr val="000000"/>
                </a:solidFill>
              </a:rPr>
              <a:t>twice</a:t>
            </a:r>
            <a:r>
              <a:rPr lang="es-ES_tradnl" dirty="0" smtClean="0">
                <a:solidFill>
                  <a:srgbClr val="000000"/>
                </a:solidFill>
              </a:rPr>
              <a:t> </a:t>
            </a:r>
            <a:r>
              <a:rPr lang="es-ES_tradnl" dirty="0" err="1" smtClean="0">
                <a:solidFill>
                  <a:srgbClr val="000000"/>
                </a:solidFill>
              </a:rPr>
              <a:t>over</a:t>
            </a:r>
            <a:r>
              <a:rPr lang="es-ES_tradnl" dirty="0" smtClean="0">
                <a:solidFill>
                  <a:srgbClr val="000000"/>
                </a:solidFill>
              </a:rPr>
              <a:t> 1-week </a:t>
            </a:r>
            <a:r>
              <a:rPr lang="es-ES_tradnl" dirty="0" err="1" smtClean="0">
                <a:solidFill>
                  <a:srgbClr val="000000"/>
                </a:solidFill>
              </a:rPr>
              <a:t>periods</a:t>
            </a:r>
            <a:r>
              <a:rPr lang="es-ES_tradnl" dirty="0" smtClean="0">
                <a:solidFill>
                  <a:srgbClr val="000000"/>
                </a:solidFill>
              </a:rPr>
              <a:t> and </a:t>
            </a:r>
            <a:r>
              <a:rPr lang="es-ES_tradnl" dirty="0" err="1" smtClean="0">
                <a:solidFill>
                  <a:srgbClr val="000000"/>
                </a:solidFill>
              </a:rPr>
              <a:t>analyzed</a:t>
            </a:r>
            <a:r>
              <a:rPr lang="es-ES_tradnl" dirty="0" smtClean="0">
                <a:solidFill>
                  <a:srgbClr val="000000"/>
                </a:solidFill>
              </a:rPr>
              <a:t> </a:t>
            </a:r>
            <a:r>
              <a:rPr lang="es-ES_tradnl" dirty="0" err="1" smtClean="0">
                <a:solidFill>
                  <a:srgbClr val="000000"/>
                </a:solidFill>
              </a:rPr>
              <a:t>for</a:t>
            </a:r>
            <a:r>
              <a:rPr lang="es-ES_tradnl" dirty="0" smtClean="0">
                <a:solidFill>
                  <a:srgbClr val="000000"/>
                </a:solidFill>
              </a:rPr>
              <a:t> </a:t>
            </a:r>
            <a:r>
              <a:rPr lang="es-ES_tradnl" dirty="0" err="1" smtClean="0">
                <a:solidFill>
                  <a:srgbClr val="000000"/>
                </a:solidFill>
              </a:rPr>
              <a:t>source</a:t>
            </a:r>
            <a:r>
              <a:rPr lang="es-ES_tradnl" dirty="0" smtClean="0">
                <a:solidFill>
                  <a:srgbClr val="000000"/>
                </a:solidFill>
              </a:rPr>
              <a:t>. </a:t>
            </a:r>
            <a:r>
              <a:rPr lang="es-ES_tradnl" dirty="0" err="1" smtClean="0">
                <a:solidFill>
                  <a:srgbClr val="000000"/>
                </a:solidFill>
              </a:rPr>
              <a:t>Traffic-related</a:t>
            </a:r>
            <a:r>
              <a:rPr lang="es-ES_tradnl" dirty="0" smtClean="0">
                <a:solidFill>
                  <a:srgbClr val="000000"/>
                </a:solidFill>
              </a:rPr>
              <a:t> PM2.5 </a:t>
            </a:r>
            <a:r>
              <a:rPr lang="es-ES_tradnl" dirty="0" err="1" smtClean="0">
                <a:solidFill>
                  <a:srgbClr val="000000"/>
                </a:solidFill>
              </a:rPr>
              <a:t>correlated</a:t>
            </a:r>
            <a:r>
              <a:rPr lang="es-ES_tradnl" dirty="0" smtClean="0">
                <a:solidFill>
                  <a:srgbClr val="000000"/>
                </a:solidFill>
              </a:rPr>
              <a:t> </a:t>
            </a:r>
            <a:r>
              <a:rPr lang="es-ES_tradnl" dirty="0" err="1" smtClean="0">
                <a:solidFill>
                  <a:srgbClr val="000000"/>
                </a:solidFill>
              </a:rPr>
              <a:t>inversely</a:t>
            </a:r>
            <a:r>
              <a:rPr lang="es-ES_tradnl" dirty="0" smtClean="0">
                <a:solidFill>
                  <a:srgbClr val="000000"/>
                </a:solidFill>
              </a:rPr>
              <a:t> </a:t>
            </a:r>
            <a:r>
              <a:rPr lang="es-ES_tradnl" dirty="0" err="1" smtClean="0">
                <a:solidFill>
                  <a:srgbClr val="000000"/>
                </a:solidFill>
              </a:rPr>
              <a:t>with</a:t>
            </a:r>
            <a:r>
              <a:rPr lang="es-ES_tradnl" dirty="0" smtClean="0">
                <a:solidFill>
                  <a:srgbClr val="000000"/>
                </a:solidFill>
              </a:rPr>
              <a:t> </a:t>
            </a:r>
            <a:r>
              <a:rPr lang="es-ES_tradnl" dirty="0" err="1" smtClean="0">
                <a:solidFill>
                  <a:srgbClr val="000000"/>
                </a:solidFill>
              </a:rPr>
              <a:t>preformance</a:t>
            </a:r>
            <a:r>
              <a:rPr lang="es-ES_tradnl" dirty="0" smtClean="0">
                <a:solidFill>
                  <a:srgbClr val="000000"/>
                </a:solidFill>
              </a:rPr>
              <a:t> </a:t>
            </a:r>
            <a:r>
              <a:rPr lang="es-ES_tradnl" dirty="0" err="1" smtClean="0">
                <a:solidFill>
                  <a:srgbClr val="000000"/>
                </a:solidFill>
              </a:rPr>
              <a:t>on</a:t>
            </a:r>
            <a:r>
              <a:rPr lang="es-ES_tradnl" dirty="0" smtClean="0">
                <a:solidFill>
                  <a:srgbClr val="000000"/>
                </a:solidFill>
              </a:rPr>
              <a:t> </a:t>
            </a:r>
            <a:r>
              <a:rPr lang="es-ES_tradnl" dirty="0" err="1" smtClean="0">
                <a:solidFill>
                  <a:srgbClr val="000000"/>
                </a:solidFill>
              </a:rPr>
              <a:t>the</a:t>
            </a:r>
            <a:r>
              <a:rPr lang="es-ES_tradnl" dirty="0" smtClean="0">
                <a:solidFill>
                  <a:srgbClr val="000000"/>
                </a:solidFill>
              </a:rPr>
              <a:t> </a:t>
            </a:r>
            <a:r>
              <a:rPr lang="es-ES_tradnl" dirty="0" err="1" smtClean="0">
                <a:solidFill>
                  <a:srgbClr val="000000"/>
                </a:solidFill>
              </a:rPr>
              <a:t>tests</a:t>
            </a:r>
            <a:r>
              <a:rPr lang="es-ES_tradnl" dirty="0" smtClean="0">
                <a:solidFill>
                  <a:srgbClr val="000000"/>
                </a:solidFill>
              </a:rPr>
              <a:t>. </a:t>
            </a:r>
            <a:endParaRPr lang="en-US" dirty="0">
              <a:solidFill>
                <a:srgbClr val="000000"/>
              </a:solidFill>
            </a:endParaRPr>
          </a:p>
        </p:txBody>
      </p:sp>
      <p:sp>
        <p:nvSpPr>
          <p:cNvPr id="11" name="Rounded Rectangular Callout 10"/>
          <p:cNvSpPr/>
          <p:nvPr/>
        </p:nvSpPr>
        <p:spPr>
          <a:xfrm>
            <a:off x="173566" y="3985999"/>
            <a:ext cx="5397500" cy="1191999"/>
          </a:xfrm>
          <a:prstGeom prst="wedgeRoundRectCallout">
            <a:avLst>
              <a:gd name="adj1" fmla="val 57307"/>
              <a:gd name="adj2" fmla="val 30311"/>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r>
              <a:rPr lang="es-ES_tradnl" dirty="0">
                <a:solidFill>
                  <a:srgbClr val="000000"/>
                </a:solidFill>
              </a:rPr>
              <a:t>2715 </a:t>
            </a:r>
            <a:r>
              <a:rPr lang="es-ES_tradnl" dirty="0" err="1" smtClean="0">
                <a:solidFill>
                  <a:srgbClr val="000000"/>
                </a:solidFill>
              </a:rPr>
              <a:t>young</a:t>
            </a:r>
            <a:r>
              <a:rPr lang="es-ES_tradnl" dirty="0" smtClean="0">
                <a:solidFill>
                  <a:srgbClr val="000000"/>
                </a:solidFill>
              </a:rPr>
              <a:t> </a:t>
            </a:r>
            <a:r>
              <a:rPr lang="es-ES_tradnl" dirty="0" err="1" smtClean="0">
                <a:solidFill>
                  <a:srgbClr val="000000"/>
                </a:solidFill>
              </a:rPr>
              <a:t>students</a:t>
            </a:r>
            <a:r>
              <a:rPr lang="es-ES_tradnl" dirty="0" smtClean="0">
                <a:solidFill>
                  <a:srgbClr val="000000"/>
                </a:solidFill>
              </a:rPr>
              <a:t> (</a:t>
            </a:r>
            <a:r>
              <a:rPr lang="es-ES_tradnl" dirty="0">
                <a:solidFill>
                  <a:srgbClr val="000000"/>
                </a:solidFill>
              </a:rPr>
              <a:t>7-10 años) </a:t>
            </a:r>
            <a:r>
              <a:rPr lang="es-ES_tradnl" dirty="0" err="1" smtClean="0">
                <a:solidFill>
                  <a:srgbClr val="000000"/>
                </a:solidFill>
              </a:rPr>
              <a:t>showed</a:t>
            </a:r>
            <a:r>
              <a:rPr lang="es-ES_tradnl" dirty="0" smtClean="0">
                <a:solidFill>
                  <a:srgbClr val="000000"/>
                </a:solidFill>
              </a:rPr>
              <a:t> </a:t>
            </a:r>
            <a:r>
              <a:rPr lang="es-ES_tradnl" dirty="0" err="1" smtClean="0">
                <a:solidFill>
                  <a:srgbClr val="000000"/>
                </a:solidFill>
              </a:rPr>
              <a:t>less</a:t>
            </a:r>
            <a:r>
              <a:rPr lang="es-ES_tradnl" dirty="0" smtClean="0">
                <a:solidFill>
                  <a:srgbClr val="000000"/>
                </a:solidFill>
              </a:rPr>
              <a:t> </a:t>
            </a:r>
            <a:r>
              <a:rPr lang="es-ES_tradnl" dirty="0" err="1" smtClean="0">
                <a:solidFill>
                  <a:srgbClr val="000000"/>
                </a:solidFill>
              </a:rPr>
              <a:t>improvements</a:t>
            </a:r>
            <a:r>
              <a:rPr lang="es-ES_tradnl" dirty="0" smtClean="0">
                <a:solidFill>
                  <a:srgbClr val="000000"/>
                </a:solidFill>
              </a:rPr>
              <a:t> in </a:t>
            </a:r>
            <a:r>
              <a:rPr lang="es-ES_tradnl" dirty="0" err="1" smtClean="0">
                <a:solidFill>
                  <a:srgbClr val="000000"/>
                </a:solidFill>
              </a:rPr>
              <a:t>cognitive</a:t>
            </a:r>
            <a:r>
              <a:rPr lang="es-ES_tradnl" dirty="0" smtClean="0">
                <a:solidFill>
                  <a:srgbClr val="000000"/>
                </a:solidFill>
              </a:rPr>
              <a:t> </a:t>
            </a:r>
            <a:r>
              <a:rPr lang="es-ES_tradnl" dirty="0" err="1" smtClean="0">
                <a:solidFill>
                  <a:srgbClr val="000000"/>
                </a:solidFill>
              </a:rPr>
              <a:t>tasks</a:t>
            </a:r>
            <a:r>
              <a:rPr lang="es-ES_tradnl" dirty="0" smtClean="0">
                <a:solidFill>
                  <a:srgbClr val="000000"/>
                </a:solidFill>
              </a:rPr>
              <a:t> </a:t>
            </a:r>
            <a:r>
              <a:rPr lang="es-ES_tradnl" dirty="0" err="1" smtClean="0">
                <a:solidFill>
                  <a:srgbClr val="000000"/>
                </a:solidFill>
              </a:rPr>
              <a:t>during</a:t>
            </a:r>
            <a:r>
              <a:rPr lang="es-ES_tradnl" dirty="0" smtClean="0">
                <a:solidFill>
                  <a:srgbClr val="000000"/>
                </a:solidFill>
              </a:rPr>
              <a:t> 1 </a:t>
            </a:r>
            <a:r>
              <a:rPr lang="es-ES_tradnl" dirty="0" err="1" smtClean="0">
                <a:solidFill>
                  <a:srgbClr val="000000"/>
                </a:solidFill>
              </a:rPr>
              <a:t>year</a:t>
            </a:r>
            <a:r>
              <a:rPr lang="es-ES_tradnl" dirty="0" smtClean="0">
                <a:solidFill>
                  <a:srgbClr val="000000"/>
                </a:solidFill>
              </a:rPr>
              <a:t> </a:t>
            </a:r>
            <a:r>
              <a:rPr lang="es-ES_tradnl" dirty="0" err="1" smtClean="0">
                <a:solidFill>
                  <a:srgbClr val="000000"/>
                </a:solidFill>
              </a:rPr>
              <a:t>if</a:t>
            </a:r>
            <a:r>
              <a:rPr lang="es-ES_tradnl" dirty="0" smtClean="0">
                <a:solidFill>
                  <a:srgbClr val="000000"/>
                </a:solidFill>
              </a:rPr>
              <a:t> </a:t>
            </a:r>
            <a:r>
              <a:rPr lang="es-ES_tradnl" dirty="0" err="1" smtClean="0">
                <a:solidFill>
                  <a:srgbClr val="000000"/>
                </a:solidFill>
              </a:rPr>
              <a:t>they</a:t>
            </a:r>
            <a:r>
              <a:rPr lang="es-ES_tradnl" dirty="0" smtClean="0">
                <a:solidFill>
                  <a:srgbClr val="000000"/>
                </a:solidFill>
              </a:rPr>
              <a:t> </a:t>
            </a:r>
            <a:r>
              <a:rPr lang="es-ES_tradnl" dirty="0" err="1" smtClean="0">
                <a:solidFill>
                  <a:srgbClr val="000000"/>
                </a:solidFill>
              </a:rPr>
              <a:t>were</a:t>
            </a:r>
            <a:r>
              <a:rPr lang="es-ES_tradnl" dirty="0" smtClean="0">
                <a:solidFill>
                  <a:srgbClr val="000000"/>
                </a:solidFill>
              </a:rPr>
              <a:t> </a:t>
            </a:r>
            <a:r>
              <a:rPr lang="es-ES_tradnl" dirty="0" err="1" smtClean="0">
                <a:solidFill>
                  <a:srgbClr val="000000"/>
                </a:solidFill>
              </a:rPr>
              <a:t>exposed</a:t>
            </a:r>
            <a:r>
              <a:rPr lang="es-ES_tradnl" dirty="0" smtClean="0">
                <a:solidFill>
                  <a:srgbClr val="000000"/>
                </a:solidFill>
              </a:rPr>
              <a:t> </a:t>
            </a:r>
            <a:r>
              <a:rPr lang="es-ES_tradnl" dirty="0" err="1" smtClean="0">
                <a:solidFill>
                  <a:srgbClr val="000000"/>
                </a:solidFill>
              </a:rPr>
              <a:t>to</a:t>
            </a:r>
            <a:r>
              <a:rPr lang="es-ES_tradnl" dirty="0" smtClean="0">
                <a:solidFill>
                  <a:srgbClr val="000000"/>
                </a:solidFill>
              </a:rPr>
              <a:t> </a:t>
            </a:r>
            <a:r>
              <a:rPr lang="es-ES_tradnl" dirty="0" err="1" smtClean="0">
                <a:solidFill>
                  <a:srgbClr val="000000"/>
                </a:solidFill>
              </a:rPr>
              <a:t>the</a:t>
            </a:r>
            <a:r>
              <a:rPr lang="es-ES_tradnl" dirty="0" smtClean="0">
                <a:solidFill>
                  <a:srgbClr val="000000"/>
                </a:solidFill>
              </a:rPr>
              <a:t> </a:t>
            </a:r>
            <a:r>
              <a:rPr lang="es-ES_tradnl" dirty="0" err="1" smtClean="0">
                <a:solidFill>
                  <a:srgbClr val="000000"/>
                </a:solidFill>
              </a:rPr>
              <a:t>highest</a:t>
            </a:r>
            <a:r>
              <a:rPr lang="es-ES_tradnl" dirty="0" smtClean="0">
                <a:solidFill>
                  <a:srgbClr val="000000"/>
                </a:solidFill>
              </a:rPr>
              <a:t> </a:t>
            </a:r>
            <a:r>
              <a:rPr lang="es-ES_tradnl" dirty="0" err="1" smtClean="0">
                <a:solidFill>
                  <a:srgbClr val="000000"/>
                </a:solidFill>
              </a:rPr>
              <a:t>levels</a:t>
            </a:r>
            <a:r>
              <a:rPr lang="es-ES_tradnl" dirty="0" smtClean="0">
                <a:solidFill>
                  <a:srgbClr val="000000"/>
                </a:solidFill>
              </a:rPr>
              <a:t> of  elemental </a:t>
            </a:r>
            <a:r>
              <a:rPr lang="es-ES_tradnl" dirty="0" err="1" smtClean="0">
                <a:solidFill>
                  <a:srgbClr val="000000"/>
                </a:solidFill>
              </a:rPr>
              <a:t>carbon</a:t>
            </a:r>
            <a:r>
              <a:rPr lang="es-ES_tradnl" dirty="0" smtClean="0">
                <a:solidFill>
                  <a:srgbClr val="000000"/>
                </a:solidFill>
              </a:rPr>
              <a:t>, </a:t>
            </a:r>
            <a:r>
              <a:rPr lang="es-ES_tradnl" dirty="0">
                <a:solidFill>
                  <a:srgbClr val="000000"/>
                </a:solidFill>
              </a:rPr>
              <a:t>NO</a:t>
            </a:r>
            <a:r>
              <a:rPr lang="es-ES_tradnl" baseline="-25000" dirty="0">
                <a:solidFill>
                  <a:srgbClr val="000000"/>
                </a:solidFill>
              </a:rPr>
              <a:t>2</a:t>
            </a:r>
            <a:r>
              <a:rPr lang="es-ES_tradnl" dirty="0">
                <a:solidFill>
                  <a:srgbClr val="000000"/>
                </a:solidFill>
              </a:rPr>
              <a:t>, y </a:t>
            </a:r>
            <a:r>
              <a:rPr lang="es-ES_tradnl" dirty="0" smtClean="0">
                <a:solidFill>
                  <a:srgbClr val="000000"/>
                </a:solidFill>
              </a:rPr>
              <a:t>PM2.5 in </a:t>
            </a:r>
            <a:r>
              <a:rPr lang="es-ES_tradnl" dirty="0" err="1" smtClean="0">
                <a:solidFill>
                  <a:srgbClr val="000000"/>
                </a:solidFill>
              </a:rPr>
              <a:t>the</a:t>
            </a:r>
            <a:r>
              <a:rPr lang="es-ES_tradnl" dirty="0" smtClean="0">
                <a:solidFill>
                  <a:srgbClr val="000000"/>
                </a:solidFill>
              </a:rPr>
              <a:t> </a:t>
            </a:r>
            <a:r>
              <a:rPr lang="es-ES_tradnl" dirty="0" err="1" smtClean="0">
                <a:solidFill>
                  <a:srgbClr val="000000"/>
                </a:solidFill>
              </a:rPr>
              <a:t>study</a:t>
            </a:r>
            <a:r>
              <a:rPr lang="es-ES_tradnl" dirty="0"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val="11340857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17538"/>
          <a:stretch/>
        </p:blipFill>
        <p:spPr>
          <a:xfrm>
            <a:off x="15714" y="0"/>
            <a:ext cx="9128286" cy="6874921"/>
          </a:xfrm>
          <a:prstGeom prst="rect">
            <a:avLst/>
          </a:prstGeom>
        </p:spPr>
      </p:pic>
      <p:pic>
        <p:nvPicPr>
          <p:cNvPr id="50" name="Picture 49"/>
          <p:cNvPicPr>
            <a:picLocks noChangeAspect="1"/>
          </p:cNvPicPr>
          <p:nvPr/>
        </p:nvPicPr>
        <p:blipFill rotWithShape="1">
          <a:blip r:embed="rId3">
            <a:extLst>
              <a:ext uri="{BEBA8EAE-BF5A-486C-A8C5-ECC9F3942E4B}">
                <a14:imgProps xmlns:a14="http://schemas.microsoft.com/office/drawing/2010/main">
                  <a14:imgLayer r:embed="rId4">
                    <a14:imgEffect>
                      <a14:backgroundRemoval t="1852" b="97436" l="79120" r="97645"/>
                    </a14:imgEffect>
                  </a14:imgLayer>
                </a14:imgProps>
              </a:ext>
            </a:extLst>
          </a:blip>
          <a:srcRect l="76852"/>
          <a:stretch/>
        </p:blipFill>
        <p:spPr>
          <a:xfrm>
            <a:off x="2372591" y="1248071"/>
            <a:ext cx="5002213" cy="5252742"/>
          </a:xfrm>
          <a:prstGeom prst="rect">
            <a:avLst/>
          </a:prstGeom>
        </p:spPr>
      </p:pic>
      <p:sp>
        <p:nvSpPr>
          <p:cNvPr id="11" name="Oval 10"/>
          <p:cNvSpPr/>
          <p:nvPr/>
        </p:nvSpPr>
        <p:spPr>
          <a:xfrm>
            <a:off x="3576393" y="3662363"/>
            <a:ext cx="825500" cy="13462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1354674" y="70746"/>
            <a:ext cx="6541913" cy="923330"/>
          </a:xfrm>
          <a:prstGeom prst="rect">
            <a:avLst/>
          </a:prstGeom>
          <a:noFill/>
        </p:spPr>
        <p:txBody>
          <a:bodyPr wrap="none" rtlCol="0">
            <a:spAutoFit/>
          </a:bodyPr>
          <a:lstStyle/>
          <a:p>
            <a:r>
              <a:rPr lang="en-US" sz="5400" b="1" dirty="0" smtClean="0"/>
              <a:t>Stroke and Dementias</a:t>
            </a:r>
            <a:endParaRPr lang="en-US" sz="5400" b="1" dirty="0"/>
          </a:p>
        </p:txBody>
      </p:sp>
    </p:spTree>
    <p:extLst>
      <p:ext uri="{BB962C8B-B14F-4D97-AF65-F5344CB8AC3E}">
        <p14:creationId xmlns:p14="http://schemas.microsoft.com/office/powerpoint/2010/main" val="9434530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11-06 at 12.14.3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08" y="27787"/>
            <a:ext cx="9253163" cy="2258213"/>
          </a:xfrm>
          <a:prstGeom prst="rect">
            <a:avLst/>
          </a:prstGeom>
        </p:spPr>
      </p:pic>
      <p:pic>
        <p:nvPicPr>
          <p:cNvPr id="50" name="Picture 49"/>
          <p:cNvPicPr>
            <a:picLocks noChangeAspect="1"/>
          </p:cNvPicPr>
          <p:nvPr/>
        </p:nvPicPr>
        <p:blipFill rotWithShape="1">
          <a:blip r:embed="rId3">
            <a:extLst>
              <a:ext uri="{BEBA8EAE-BF5A-486C-A8C5-ECC9F3942E4B}">
                <a14:imgProps xmlns:a14="http://schemas.microsoft.com/office/drawing/2010/main">
                  <a14:imgLayer r:embed="rId4">
                    <a14:imgEffect>
                      <a14:backgroundRemoval t="1852" b="97436" l="79120" r="97645"/>
                    </a14:imgEffect>
                  </a14:imgLayer>
                </a14:imgProps>
              </a:ext>
            </a:extLst>
          </a:blip>
          <a:srcRect l="76852"/>
          <a:stretch/>
        </p:blipFill>
        <p:spPr>
          <a:xfrm>
            <a:off x="4336858" y="1597162"/>
            <a:ext cx="5002213" cy="5252742"/>
          </a:xfrm>
          <a:prstGeom prst="rect">
            <a:avLst/>
          </a:prstGeom>
        </p:spPr>
      </p:pic>
      <p:sp>
        <p:nvSpPr>
          <p:cNvPr id="38" name="TextBox 37"/>
          <p:cNvSpPr txBox="1"/>
          <p:nvPr/>
        </p:nvSpPr>
        <p:spPr>
          <a:xfrm>
            <a:off x="341325" y="2498968"/>
            <a:ext cx="747520" cy="584776"/>
          </a:xfrm>
          <a:prstGeom prst="rect">
            <a:avLst/>
          </a:prstGeom>
          <a:noFill/>
        </p:spPr>
        <p:txBody>
          <a:bodyPr wrap="none" rtlCol="0">
            <a:spAutoFit/>
          </a:bodyPr>
          <a:lstStyle/>
          <a:p>
            <a:r>
              <a:rPr lang="en-US" sz="3200" dirty="0" smtClean="0"/>
              <a:t>PM</a:t>
            </a:r>
            <a:endParaRPr lang="en-US" sz="3200" dirty="0"/>
          </a:p>
        </p:txBody>
      </p:sp>
      <p:cxnSp>
        <p:nvCxnSpPr>
          <p:cNvPr id="39" name="Straight Arrow Connector 38"/>
          <p:cNvCxnSpPr/>
          <p:nvPr/>
        </p:nvCxnSpPr>
        <p:spPr>
          <a:xfrm>
            <a:off x="1275108" y="2795385"/>
            <a:ext cx="854199" cy="0"/>
          </a:xfrm>
          <a:prstGeom prst="straightConnector1">
            <a:avLst/>
          </a:prstGeom>
          <a:ln w="76200" cmpd="sng">
            <a:solidFill>
              <a:srgbClr val="C0504D"/>
            </a:solidFill>
            <a:tailEnd type="arrow"/>
          </a:ln>
        </p:spPr>
        <p:style>
          <a:lnRef idx="2">
            <a:schemeClr val="accent1"/>
          </a:lnRef>
          <a:fillRef idx="0">
            <a:schemeClr val="accent1"/>
          </a:fillRef>
          <a:effectRef idx="1">
            <a:schemeClr val="accent1"/>
          </a:effectRef>
          <a:fontRef idx="minor">
            <a:schemeClr val="tx1"/>
          </a:fontRef>
        </p:style>
      </p:cxnSp>
      <p:pic>
        <p:nvPicPr>
          <p:cNvPr id="40" name="Picture 39"/>
          <p:cNvPicPr>
            <a:picLocks noChangeAspect="1"/>
          </p:cNvPicPr>
          <p:nvPr/>
        </p:nvPicPr>
        <p:blipFill>
          <a:blip r:embed="rId5"/>
          <a:stretch>
            <a:fillRect/>
          </a:stretch>
        </p:blipFill>
        <p:spPr>
          <a:xfrm>
            <a:off x="205861" y="3177015"/>
            <a:ext cx="3187559" cy="3158583"/>
          </a:xfrm>
          <a:prstGeom prst="rect">
            <a:avLst/>
          </a:prstGeom>
        </p:spPr>
      </p:pic>
      <p:cxnSp>
        <p:nvCxnSpPr>
          <p:cNvPr id="34" name="Straight Arrow Connector 33"/>
          <p:cNvCxnSpPr/>
          <p:nvPr/>
        </p:nvCxnSpPr>
        <p:spPr>
          <a:xfrm>
            <a:off x="3986084" y="3742267"/>
            <a:ext cx="1554576" cy="660400"/>
          </a:xfrm>
          <a:prstGeom prst="straightConnector1">
            <a:avLst/>
          </a:prstGeom>
          <a:ln w="76200" cmpd="sng">
            <a:solidFill>
              <a:srgbClr val="C0504D"/>
            </a:solidFill>
            <a:tailEnd type="arrow"/>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3003640" y="4045339"/>
            <a:ext cx="1333218" cy="584776"/>
          </a:xfrm>
          <a:prstGeom prst="rect">
            <a:avLst/>
          </a:prstGeom>
          <a:noFill/>
        </p:spPr>
        <p:txBody>
          <a:bodyPr wrap="none" rtlCol="0">
            <a:spAutoFit/>
          </a:bodyPr>
          <a:lstStyle/>
          <a:p>
            <a:r>
              <a:rPr lang="en-US" sz="3200" dirty="0">
                <a:solidFill>
                  <a:srgbClr val="000000"/>
                </a:solidFill>
              </a:rPr>
              <a:t>E</a:t>
            </a:r>
            <a:r>
              <a:rPr lang="en-US" sz="3200" dirty="0" smtClean="0">
                <a:solidFill>
                  <a:srgbClr val="000000"/>
                </a:solidFill>
              </a:rPr>
              <a:t>mboli</a:t>
            </a:r>
            <a:endParaRPr lang="en-US" sz="3200" dirty="0">
              <a:solidFill>
                <a:srgbClr val="000000"/>
              </a:solidFill>
            </a:endParaRPr>
          </a:p>
        </p:txBody>
      </p:sp>
      <p:sp>
        <p:nvSpPr>
          <p:cNvPr id="11" name="Oval 10"/>
          <p:cNvSpPr/>
          <p:nvPr/>
        </p:nvSpPr>
        <p:spPr>
          <a:xfrm>
            <a:off x="5540660" y="4011454"/>
            <a:ext cx="825500" cy="13462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TextBox 42"/>
          <p:cNvSpPr txBox="1"/>
          <p:nvPr/>
        </p:nvSpPr>
        <p:spPr>
          <a:xfrm>
            <a:off x="2238664" y="2495711"/>
            <a:ext cx="2623309" cy="523220"/>
          </a:xfrm>
          <a:prstGeom prst="rect">
            <a:avLst/>
          </a:prstGeom>
          <a:noFill/>
        </p:spPr>
        <p:txBody>
          <a:bodyPr wrap="none" rtlCol="0">
            <a:spAutoFit/>
          </a:bodyPr>
          <a:lstStyle/>
          <a:p>
            <a:r>
              <a:rPr lang="en-US" sz="2800" dirty="0" err="1" smtClean="0">
                <a:solidFill>
                  <a:srgbClr val="000000"/>
                </a:solidFill>
              </a:rPr>
              <a:t>Arterioesclerosis</a:t>
            </a:r>
            <a:endParaRPr lang="en-US" sz="2800" dirty="0">
              <a:solidFill>
                <a:srgbClr val="000000"/>
              </a:solidFill>
            </a:endParaRPr>
          </a:p>
        </p:txBody>
      </p:sp>
      <p:sp>
        <p:nvSpPr>
          <p:cNvPr id="12" name="TextBox 11"/>
          <p:cNvSpPr txBox="1"/>
          <p:nvPr/>
        </p:nvSpPr>
        <p:spPr>
          <a:xfrm>
            <a:off x="6467608" y="4213314"/>
            <a:ext cx="1697901" cy="830997"/>
          </a:xfrm>
          <a:prstGeom prst="rect">
            <a:avLst/>
          </a:prstGeom>
          <a:noFill/>
        </p:spPr>
        <p:txBody>
          <a:bodyPr wrap="none" rtlCol="0">
            <a:spAutoFit/>
          </a:bodyPr>
          <a:lstStyle/>
          <a:p>
            <a:r>
              <a:rPr lang="en-US" sz="2400" dirty="0" smtClean="0">
                <a:solidFill>
                  <a:schemeClr val="bg1"/>
                </a:solidFill>
              </a:rPr>
              <a:t>Embolism/</a:t>
            </a:r>
          </a:p>
          <a:p>
            <a:r>
              <a:rPr lang="en-US" sz="2400" dirty="0" smtClean="0">
                <a:solidFill>
                  <a:schemeClr val="bg1"/>
                </a:solidFill>
              </a:rPr>
              <a:t>Thrombosis</a:t>
            </a:r>
            <a:endParaRPr lang="en-US" sz="2400" dirty="0">
              <a:solidFill>
                <a:schemeClr val="bg1"/>
              </a:solidFill>
            </a:endParaRPr>
          </a:p>
        </p:txBody>
      </p:sp>
      <p:pic>
        <p:nvPicPr>
          <p:cNvPr id="5" name="Picture 4" descr="Screen Shot 2016-11-04 at 9.46.51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25268" y="3192424"/>
            <a:ext cx="1360816" cy="713483"/>
          </a:xfrm>
          <a:prstGeom prst="rect">
            <a:avLst/>
          </a:prstGeom>
        </p:spPr>
      </p:pic>
    </p:spTree>
    <p:extLst>
      <p:ext uri="{BB962C8B-B14F-4D97-AF65-F5344CB8AC3E}">
        <p14:creationId xmlns:p14="http://schemas.microsoft.com/office/powerpoint/2010/main" val="8753798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creen Shot 2016-10-28 at 1.58.1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38" y="12701"/>
            <a:ext cx="9144000" cy="6857999"/>
          </a:xfrm>
          <a:prstGeom prst="rect">
            <a:avLst/>
          </a:prstGeom>
        </p:spPr>
      </p:pic>
      <p:pic>
        <p:nvPicPr>
          <p:cNvPr id="5" name="Picture 4" descr="Screen Shot 2016-10-31 at 9.14.5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26663" y="1740788"/>
            <a:ext cx="6172200" cy="2333732"/>
          </a:xfrm>
          <a:prstGeom prst="rect">
            <a:avLst/>
          </a:prstGeom>
        </p:spPr>
      </p:pic>
      <p:pic>
        <p:nvPicPr>
          <p:cNvPr id="4" name="Picture 3" descr="Screen Shot 2017-01-14 at 8.58.35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7435"/>
            <a:ext cx="6649067" cy="2094494"/>
          </a:xfrm>
          <a:prstGeom prst="rect">
            <a:avLst/>
          </a:prstGeom>
        </p:spPr>
      </p:pic>
      <p:pic>
        <p:nvPicPr>
          <p:cNvPr id="15" name="Picture 14" descr="Screen Shot 2017-01-14 at 11.01.01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3944324"/>
            <a:ext cx="5772119" cy="1660609"/>
          </a:xfrm>
          <a:prstGeom prst="rect">
            <a:avLst/>
          </a:prstGeom>
        </p:spPr>
      </p:pic>
      <p:pic>
        <p:nvPicPr>
          <p:cNvPr id="2" name="Picture 1" descr="Screen Shot 2019-02-10 at 9.08.31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44800" y="5266624"/>
            <a:ext cx="6299199" cy="1591376"/>
          </a:xfrm>
          <a:prstGeom prst="rect">
            <a:avLst/>
          </a:prstGeom>
        </p:spPr>
      </p:pic>
      <p:sp>
        <p:nvSpPr>
          <p:cNvPr id="12" name="Rounded Rectangular Callout 11"/>
          <p:cNvSpPr/>
          <p:nvPr/>
        </p:nvSpPr>
        <p:spPr>
          <a:xfrm>
            <a:off x="2403599" y="1541938"/>
            <a:ext cx="6730133" cy="2658031"/>
          </a:xfrm>
          <a:prstGeom prst="wedgeRoundRectCallout">
            <a:avLst>
              <a:gd name="adj1" fmla="val -22314"/>
              <a:gd name="adj2" fmla="val -59136"/>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chemeClr val="tx1"/>
                </a:solidFill>
              </a:rPr>
              <a:t>The </a:t>
            </a:r>
            <a:r>
              <a:rPr lang="en-US" b="1" dirty="0">
                <a:solidFill>
                  <a:srgbClr val="FFFFFF"/>
                </a:solidFill>
              </a:rPr>
              <a:t>i</a:t>
            </a:r>
            <a:r>
              <a:rPr lang="en-US" b="1" dirty="0" smtClean="0">
                <a:solidFill>
                  <a:srgbClr val="FFFFFF"/>
                </a:solidFill>
              </a:rPr>
              <a:t>ncidences </a:t>
            </a:r>
            <a:r>
              <a:rPr lang="en-US" b="1" dirty="0">
                <a:solidFill>
                  <a:srgbClr val="FFFFFF"/>
                </a:solidFill>
              </a:rPr>
              <a:t>of dementia, Parkinson’s disease, and multiple sclerosis</a:t>
            </a:r>
            <a:r>
              <a:rPr lang="en-US" dirty="0">
                <a:solidFill>
                  <a:schemeClr val="tx1"/>
                </a:solidFill>
              </a:rPr>
              <a:t> over a period of 11 years in Ontario were </a:t>
            </a:r>
            <a:r>
              <a:rPr lang="en-US" b="1" dirty="0">
                <a:solidFill>
                  <a:srgbClr val="FFFFFF"/>
                </a:solidFill>
              </a:rPr>
              <a:t>examined as </a:t>
            </a:r>
            <a:r>
              <a:rPr lang="en-US" b="1" dirty="0" smtClean="0">
                <a:solidFill>
                  <a:srgbClr val="FFFFFF"/>
                </a:solidFill>
              </a:rPr>
              <a:t>a function of residential </a:t>
            </a:r>
            <a:r>
              <a:rPr lang="en-US" b="1" dirty="0">
                <a:solidFill>
                  <a:srgbClr val="FFFFFF"/>
                </a:solidFill>
              </a:rPr>
              <a:t>proximity to major road</a:t>
            </a:r>
            <a:r>
              <a:rPr lang="en-US" dirty="0">
                <a:solidFill>
                  <a:srgbClr val="FFFFFF"/>
                </a:solidFill>
              </a:rPr>
              <a:t>s</a:t>
            </a:r>
            <a:r>
              <a:rPr lang="en-US" dirty="0">
                <a:solidFill>
                  <a:schemeClr val="tx1"/>
                </a:solidFill>
              </a:rPr>
              <a:t> (in 2-4 million adults in two age groups, who were initially disease-free)</a:t>
            </a:r>
            <a:r>
              <a:rPr lang="en-US" dirty="0" smtClean="0">
                <a:solidFill>
                  <a:schemeClr val="tx1"/>
                </a:solidFill>
              </a:rPr>
              <a:t>. Distances of 50 to 300 m from the roads were examined. </a:t>
            </a:r>
            <a:r>
              <a:rPr lang="en-US" b="1" dirty="0" smtClean="0">
                <a:solidFill>
                  <a:schemeClr val="bg1"/>
                </a:solidFill>
              </a:rPr>
              <a:t> </a:t>
            </a:r>
            <a:r>
              <a:rPr lang="en-US" b="1" dirty="0">
                <a:solidFill>
                  <a:schemeClr val="bg1"/>
                </a:solidFill>
              </a:rPr>
              <a:t>T</a:t>
            </a:r>
            <a:r>
              <a:rPr lang="en-US" b="1" dirty="0" smtClean="0">
                <a:solidFill>
                  <a:schemeClr val="bg1"/>
                </a:solidFill>
              </a:rPr>
              <a:t>he </a:t>
            </a:r>
            <a:r>
              <a:rPr lang="en-US" b="1" dirty="0">
                <a:solidFill>
                  <a:schemeClr val="bg1"/>
                </a:solidFill>
              </a:rPr>
              <a:t>further from major roads, the less the </a:t>
            </a:r>
            <a:r>
              <a:rPr lang="en-US" b="1" dirty="0" smtClean="0">
                <a:solidFill>
                  <a:schemeClr val="bg1"/>
                </a:solidFill>
              </a:rPr>
              <a:t>risk (hazard ratio) of dementia</a:t>
            </a:r>
            <a:r>
              <a:rPr lang="en-US" dirty="0">
                <a:solidFill>
                  <a:schemeClr val="tx1"/>
                </a:solidFill>
              </a:rPr>
              <a:t>. The associations were stronger among urban residents, especially those who lived in major cities and who never moved.</a:t>
            </a:r>
          </a:p>
        </p:txBody>
      </p:sp>
      <p:sp>
        <p:nvSpPr>
          <p:cNvPr id="11" name="Rounded Rectangular Callout 10"/>
          <p:cNvSpPr/>
          <p:nvPr/>
        </p:nvSpPr>
        <p:spPr>
          <a:xfrm>
            <a:off x="86135" y="89794"/>
            <a:ext cx="5939196" cy="2692400"/>
          </a:xfrm>
          <a:prstGeom prst="wedgeRoundRectCallout">
            <a:avLst>
              <a:gd name="adj1" fmla="val 63360"/>
              <a:gd name="adj2" fmla="val 55503"/>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chemeClr val="tx1"/>
                </a:solidFill>
              </a:rPr>
              <a:t>This study included 249 Alzheimer’s disease (AD) patients, 125 vascular dementia (</a:t>
            </a:r>
            <a:r>
              <a:rPr lang="en-US" dirty="0" err="1">
                <a:solidFill>
                  <a:schemeClr val="tx1"/>
                </a:solidFill>
              </a:rPr>
              <a:t>VaD</a:t>
            </a:r>
            <a:r>
              <a:rPr lang="en-US" dirty="0">
                <a:solidFill>
                  <a:schemeClr val="tx1"/>
                </a:solidFill>
              </a:rPr>
              <a:t>) patients, and 497 controls from three hospitals in northern Taiwan from 2007 to 2010. Data on PM10 and ozone were obtained from the Taiwan Environmental Protection Administration for 12 and 14 years, respectively</a:t>
            </a:r>
            <a:r>
              <a:rPr lang="en-US" b="1" dirty="0">
                <a:solidFill>
                  <a:schemeClr val="bg1"/>
                </a:solidFill>
              </a:rPr>
              <a:t>. The highest </a:t>
            </a:r>
            <a:r>
              <a:rPr lang="en-US" b="1" dirty="0" err="1">
                <a:solidFill>
                  <a:schemeClr val="bg1"/>
                </a:solidFill>
              </a:rPr>
              <a:t>tertile</a:t>
            </a:r>
            <a:r>
              <a:rPr lang="en-US" b="1" dirty="0">
                <a:solidFill>
                  <a:schemeClr val="bg1"/>
                </a:solidFill>
              </a:rPr>
              <a:t> (3</a:t>
            </a:r>
            <a:r>
              <a:rPr lang="en-US" b="1" baseline="30000" dirty="0">
                <a:solidFill>
                  <a:schemeClr val="bg1"/>
                </a:solidFill>
              </a:rPr>
              <a:t>rd</a:t>
            </a:r>
            <a:r>
              <a:rPr lang="en-US" b="1" dirty="0">
                <a:solidFill>
                  <a:schemeClr val="bg1"/>
                </a:solidFill>
              </a:rPr>
              <a:t>) of PM10 (49.23 µg/m</a:t>
            </a:r>
            <a:r>
              <a:rPr lang="en-US" b="1" baseline="30000" dirty="0">
                <a:solidFill>
                  <a:schemeClr val="bg1"/>
                </a:solidFill>
              </a:rPr>
              <a:t>3</a:t>
            </a:r>
            <a:r>
              <a:rPr lang="en-US" b="1" dirty="0">
                <a:solidFill>
                  <a:schemeClr val="bg1"/>
                </a:solidFill>
              </a:rPr>
              <a:t>) or ozone (21.56 ppb) exposure was associated with increased AD risk</a:t>
            </a:r>
            <a:r>
              <a:rPr lang="en-US" dirty="0">
                <a:solidFill>
                  <a:schemeClr val="tx1"/>
                </a:solidFill>
              </a:rPr>
              <a:t>. Similar findings were observed for </a:t>
            </a:r>
            <a:r>
              <a:rPr lang="en-US" dirty="0" err="1">
                <a:solidFill>
                  <a:schemeClr val="tx1"/>
                </a:solidFill>
              </a:rPr>
              <a:t>VaD</a:t>
            </a:r>
            <a:r>
              <a:rPr lang="en-US" dirty="0">
                <a:solidFill>
                  <a:schemeClr val="tx1"/>
                </a:solidFill>
              </a:rPr>
              <a:t>. </a:t>
            </a:r>
          </a:p>
        </p:txBody>
      </p:sp>
      <p:sp>
        <p:nvSpPr>
          <p:cNvPr id="13" name="Rounded Rectangular Callout 12"/>
          <p:cNvSpPr/>
          <p:nvPr/>
        </p:nvSpPr>
        <p:spPr>
          <a:xfrm>
            <a:off x="2239718" y="665516"/>
            <a:ext cx="6894014" cy="3437010"/>
          </a:xfrm>
          <a:prstGeom prst="wedgeRoundRectCallout">
            <a:avLst>
              <a:gd name="adj1" fmla="val -42746"/>
              <a:gd name="adj2" fmla="val 59854"/>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rgbClr val="000000"/>
                </a:solidFill>
              </a:rPr>
              <a:t>The study population comprised the Nurses’ Health Study Cognitive Cohort, which included </a:t>
            </a:r>
            <a:r>
              <a:rPr lang="en-US" b="1" dirty="0">
                <a:solidFill>
                  <a:schemeClr val="bg1"/>
                </a:solidFill>
              </a:rPr>
              <a:t>19,409 US women aged 70 to 81 years</a:t>
            </a:r>
            <a:r>
              <a:rPr lang="en-US" dirty="0">
                <a:solidFill>
                  <a:srgbClr val="000000"/>
                </a:solidFill>
              </a:rPr>
              <a:t>. Geographic information was used with to estimate recent (1 month) and long-term (7–14 years) exposures to PM2.5 and PM10</a:t>
            </a:r>
            <a:r>
              <a:rPr lang="en-US" dirty="0" smtClean="0">
                <a:solidFill>
                  <a:srgbClr val="000000"/>
                </a:solidFill>
              </a:rPr>
              <a:t>, preceding </a:t>
            </a:r>
            <a:r>
              <a:rPr lang="en-US" dirty="0">
                <a:solidFill>
                  <a:srgbClr val="000000"/>
                </a:solidFill>
              </a:rPr>
              <a:t>base-line cognitive testing (1995–2001</a:t>
            </a:r>
            <a:r>
              <a:rPr lang="en-US" dirty="0" smtClean="0">
                <a:solidFill>
                  <a:srgbClr val="000000"/>
                </a:solidFill>
              </a:rPr>
              <a:t>)</a:t>
            </a:r>
            <a:r>
              <a:rPr lang="en-US" b="1" dirty="0" smtClean="0">
                <a:solidFill>
                  <a:srgbClr val="FFFFFF"/>
                </a:solidFill>
              </a:rPr>
              <a:t>. Higher </a:t>
            </a:r>
            <a:r>
              <a:rPr lang="en-US" b="1" dirty="0">
                <a:solidFill>
                  <a:srgbClr val="FFFFFF"/>
                </a:solidFill>
              </a:rPr>
              <a:t>levels of long-term exposure to both PM10 and PM2.5 were associated with significantly faster cognitive decline</a:t>
            </a:r>
            <a:r>
              <a:rPr lang="en-US" dirty="0">
                <a:solidFill>
                  <a:srgbClr val="000000"/>
                </a:solidFill>
              </a:rPr>
              <a:t>. Two-year decline on a global score was </a:t>
            </a:r>
            <a:r>
              <a:rPr lang="en-US" dirty="0">
                <a:solidFill>
                  <a:srgbClr val="FFFFFF"/>
                </a:solidFill>
              </a:rPr>
              <a:t>0.020 standard units </a:t>
            </a:r>
            <a:r>
              <a:rPr lang="en-US" dirty="0">
                <a:solidFill>
                  <a:srgbClr val="000000"/>
                </a:solidFill>
              </a:rPr>
              <a:t>worse per </a:t>
            </a:r>
            <a:r>
              <a:rPr lang="en-US" dirty="0">
                <a:solidFill>
                  <a:schemeClr val="bg1"/>
                </a:solidFill>
              </a:rPr>
              <a:t>10 μg/m</a:t>
            </a:r>
            <a:r>
              <a:rPr lang="en-US" baseline="30000" dirty="0">
                <a:solidFill>
                  <a:schemeClr val="bg1"/>
                </a:solidFill>
              </a:rPr>
              <a:t>3</a:t>
            </a:r>
            <a:r>
              <a:rPr lang="en-US" dirty="0">
                <a:solidFill>
                  <a:schemeClr val="bg1"/>
                </a:solidFill>
              </a:rPr>
              <a:t> </a:t>
            </a:r>
            <a:r>
              <a:rPr lang="en-US" dirty="0">
                <a:solidFill>
                  <a:srgbClr val="000000"/>
                </a:solidFill>
              </a:rPr>
              <a:t>increment in PM10 exposure </a:t>
            </a:r>
            <a:r>
              <a:rPr lang="en-US" dirty="0">
                <a:solidFill>
                  <a:schemeClr val="tx1"/>
                </a:solidFill>
              </a:rPr>
              <a:t>and </a:t>
            </a:r>
            <a:r>
              <a:rPr lang="en-US" dirty="0">
                <a:solidFill>
                  <a:srgbClr val="FFFFFF"/>
                </a:solidFill>
              </a:rPr>
              <a:t>0.018  units worse </a:t>
            </a:r>
            <a:r>
              <a:rPr lang="en-US" dirty="0">
                <a:solidFill>
                  <a:srgbClr val="000000"/>
                </a:solidFill>
              </a:rPr>
              <a:t>per </a:t>
            </a:r>
            <a:r>
              <a:rPr lang="en-US" dirty="0">
                <a:solidFill>
                  <a:srgbClr val="FFFFFF"/>
                </a:solidFill>
              </a:rPr>
              <a:t>10 μg/m</a:t>
            </a:r>
            <a:r>
              <a:rPr lang="en-US" baseline="30000" dirty="0">
                <a:solidFill>
                  <a:srgbClr val="FFFFFF"/>
                </a:solidFill>
              </a:rPr>
              <a:t>3</a:t>
            </a:r>
            <a:r>
              <a:rPr lang="en-US" dirty="0">
                <a:solidFill>
                  <a:srgbClr val="FFFFFF"/>
                </a:solidFill>
              </a:rPr>
              <a:t> </a:t>
            </a:r>
            <a:r>
              <a:rPr lang="en-US" dirty="0">
                <a:solidFill>
                  <a:srgbClr val="000000"/>
                </a:solidFill>
              </a:rPr>
              <a:t>increment in PM2.5 exposure. </a:t>
            </a:r>
          </a:p>
        </p:txBody>
      </p:sp>
      <p:sp>
        <p:nvSpPr>
          <p:cNvPr id="14" name="Rounded Rectangular Callout 13"/>
          <p:cNvSpPr/>
          <p:nvPr/>
        </p:nvSpPr>
        <p:spPr>
          <a:xfrm>
            <a:off x="86135" y="1246488"/>
            <a:ext cx="6562932" cy="3659945"/>
          </a:xfrm>
          <a:prstGeom prst="wedgeRoundRectCallout">
            <a:avLst>
              <a:gd name="adj1" fmla="val 34076"/>
              <a:gd name="adj2" fmla="val 60194"/>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b="1" dirty="0" smtClean="0">
                <a:solidFill>
                  <a:schemeClr val="tx1"/>
                </a:solidFill>
              </a:rPr>
              <a:t>130,978 </a:t>
            </a:r>
            <a:r>
              <a:rPr lang="en-US" b="1" dirty="0">
                <a:solidFill>
                  <a:schemeClr val="tx1"/>
                </a:solidFill>
              </a:rPr>
              <a:t>adults </a:t>
            </a:r>
            <a:r>
              <a:rPr lang="en-US" b="1" dirty="0" smtClean="0">
                <a:solidFill>
                  <a:schemeClr val="tx1"/>
                </a:solidFill>
              </a:rPr>
              <a:t>in London aged </a:t>
            </a:r>
            <a:r>
              <a:rPr lang="en-US" b="1" dirty="0">
                <a:solidFill>
                  <a:schemeClr val="tx1"/>
                </a:solidFill>
              </a:rPr>
              <a:t>50–79 years </a:t>
            </a:r>
            <a:r>
              <a:rPr lang="en-US" dirty="0">
                <a:solidFill>
                  <a:schemeClr val="tx1"/>
                </a:solidFill>
              </a:rPr>
              <a:t>enrolled on 1 </a:t>
            </a:r>
            <a:r>
              <a:rPr lang="en-US" b="1" dirty="0">
                <a:solidFill>
                  <a:schemeClr val="tx1"/>
                </a:solidFill>
              </a:rPr>
              <a:t>January 2005</a:t>
            </a:r>
            <a:r>
              <a:rPr lang="en-US" dirty="0">
                <a:solidFill>
                  <a:schemeClr val="tx1"/>
                </a:solidFill>
              </a:rPr>
              <a:t>, with no recorded history </a:t>
            </a:r>
            <a:r>
              <a:rPr lang="en-US" dirty="0" smtClean="0">
                <a:solidFill>
                  <a:schemeClr val="tx1"/>
                </a:solidFill>
              </a:rPr>
              <a:t>of dementia. </a:t>
            </a:r>
            <a:r>
              <a:rPr lang="en-US" dirty="0">
                <a:solidFill>
                  <a:srgbClr val="FFFFFF"/>
                </a:solidFill>
              </a:rPr>
              <a:t>A</a:t>
            </a:r>
            <a:r>
              <a:rPr lang="en-US" dirty="0" smtClean="0">
                <a:solidFill>
                  <a:srgbClr val="FFFFFF"/>
                </a:solidFill>
              </a:rPr>
              <a:t>verage NO2</a:t>
            </a:r>
            <a:r>
              <a:rPr lang="en-US" dirty="0">
                <a:solidFill>
                  <a:srgbClr val="FFFFFF"/>
                </a:solidFill>
              </a:rPr>
              <a:t>, PM2.5 and </a:t>
            </a:r>
            <a:r>
              <a:rPr lang="en-US" dirty="0" smtClean="0">
                <a:solidFill>
                  <a:srgbClr val="FFFFFF"/>
                </a:solidFill>
              </a:rPr>
              <a:t>O3 levels during </a:t>
            </a:r>
            <a:r>
              <a:rPr lang="en-US" dirty="0">
                <a:solidFill>
                  <a:srgbClr val="FFFFFF"/>
                </a:solidFill>
              </a:rPr>
              <a:t>2004 </a:t>
            </a:r>
            <a:r>
              <a:rPr lang="en-US" dirty="0" smtClean="0">
                <a:solidFill>
                  <a:srgbClr val="FFFFFF"/>
                </a:solidFill>
              </a:rPr>
              <a:t>were </a:t>
            </a:r>
            <a:r>
              <a:rPr lang="en-US" dirty="0">
                <a:solidFill>
                  <a:srgbClr val="FFFFFF"/>
                </a:solidFill>
              </a:rPr>
              <a:t>estimated</a:t>
            </a:r>
            <a:r>
              <a:rPr lang="en-US" dirty="0">
                <a:solidFill>
                  <a:schemeClr val="tx1"/>
                </a:solidFill>
              </a:rPr>
              <a:t>.  Traffic intensity, distance from major road and night-time noise levels were estimated at the </a:t>
            </a:r>
            <a:r>
              <a:rPr lang="en-US" dirty="0" smtClean="0">
                <a:solidFill>
                  <a:schemeClr val="tx1"/>
                </a:solidFill>
              </a:rPr>
              <a:t>subject </a:t>
            </a:r>
            <a:r>
              <a:rPr lang="en-US" dirty="0">
                <a:solidFill>
                  <a:schemeClr val="tx1"/>
                </a:solidFill>
              </a:rPr>
              <a:t>postal </a:t>
            </a:r>
            <a:r>
              <a:rPr lang="en-US" dirty="0" smtClean="0">
                <a:solidFill>
                  <a:schemeClr val="tx1"/>
                </a:solidFill>
              </a:rPr>
              <a:t>codes and </a:t>
            </a:r>
            <a:r>
              <a:rPr lang="en-US" dirty="0">
                <a:solidFill>
                  <a:schemeClr val="tx1"/>
                </a:solidFill>
              </a:rPr>
              <a:t>linked to clinical data</a:t>
            </a:r>
            <a:r>
              <a:rPr lang="en-US" dirty="0" smtClean="0">
                <a:solidFill>
                  <a:schemeClr val="tx1"/>
                </a:solidFill>
              </a:rPr>
              <a:t>.</a:t>
            </a:r>
            <a:r>
              <a:rPr lang="en-US" dirty="0"/>
              <a:t> </a:t>
            </a:r>
            <a:r>
              <a:rPr lang="en-US" dirty="0" smtClean="0">
                <a:solidFill>
                  <a:schemeClr val="tx1"/>
                </a:solidFill>
              </a:rPr>
              <a:t>Diagnoses </a:t>
            </a:r>
            <a:r>
              <a:rPr lang="en-US" dirty="0">
                <a:solidFill>
                  <a:schemeClr val="tx1"/>
                </a:solidFill>
              </a:rPr>
              <a:t>of dementia </a:t>
            </a:r>
            <a:r>
              <a:rPr lang="en-US" dirty="0" smtClean="0">
                <a:solidFill>
                  <a:schemeClr val="tx1"/>
                </a:solidFill>
              </a:rPr>
              <a:t>were noted </a:t>
            </a:r>
            <a:r>
              <a:rPr lang="en-US" dirty="0">
                <a:solidFill>
                  <a:schemeClr val="tx1"/>
                </a:solidFill>
              </a:rPr>
              <a:t>d</a:t>
            </a:r>
            <a:r>
              <a:rPr lang="en-US" dirty="0" smtClean="0">
                <a:solidFill>
                  <a:schemeClr val="tx1"/>
                </a:solidFill>
              </a:rPr>
              <a:t>uring </a:t>
            </a:r>
            <a:r>
              <a:rPr lang="en-US" b="1" dirty="0">
                <a:solidFill>
                  <a:schemeClr val="tx1"/>
                </a:solidFill>
              </a:rPr>
              <a:t>2005–</a:t>
            </a:r>
            <a:r>
              <a:rPr lang="en-US" b="1" dirty="0" smtClean="0">
                <a:solidFill>
                  <a:schemeClr val="tx1"/>
                </a:solidFill>
              </a:rPr>
              <a:t>2013</a:t>
            </a:r>
            <a:r>
              <a:rPr lang="en-US" dirty="0" smtClean="0">
                <a:solidFill>
                  <a:schemeClr val="tx1"/>
                </a:solidFill>
              </a:rPr>
              <a:t>. </a:t>
            </a:r>
            <a:r>
              <a:rPr lang="en-US" b="1" dirty="0" smtClean="0">
                <a:solidFill>
                  <a:schemeClr val="bg1"/>
                </a:solidFill>
              </a:rPr>
              <a:t>There </a:t>
            </a:r>
            <a:r>
              <a:rPr lang="en-US" b="1" dirty="0">
                <a:solidFill>
                  <a:schemeClr val="bg1"/>
                </a:solidFill>
              </a:rPr>
              <a:t>was a positive exposure response relationship between dementia and all measures of air pollution except O3</a:t>
            </a:r>
            <a:r>
              <a:rPr lang="en-US" b="1" dirty="0">
                <a:solidFill>
                  <a:schemeClr val="tx1"/>
                </a:solidFill>
              </a:rPr>
              <a:t>. </a:t>
            </a:r>
            <a:r>
              <a:rPr lang="en-US" dirty="0">
                <a:solidFill>
                  <a:schemeClr val="tx1"/>
                </a:solidFill>
              </a:rPr>
              <a:t>Adults living in areas with</a:t>
            </a:r>
            <a:r>
              <a:rPr lang="en-US" b="1" dirty="0">
                <a:solidFill>
                  <a:schemeClr val="tx1"/>
                </a:solidFill>
              </a:rPr>
              <a:t> the highest fifth of NO2 concentration (&gt;41.5 μg/m3) versus the lowest fifth (&lt;31.9 μg/m3) were at a higher risk of dementia. Increases in dementia risk were also </a:t>
            </a:r>
            <a:r>
              <a:rPr lang="en-US" b="1" dirty="0" smtClean="0">
                <a:solidFill>
                  <a:schemeClr val="tx1"/>
                </a:solidFill>
              </a:rPr>
              <a:t>associated with higher PM2.5.</a:t>
            </a:r>
            <a:endParaRPr lang="en-US" b="1" dirty="0">
              <a:solidFill>
                <a:schemeClr val="tx1"/>
              </a:solidFill>
            </a:endParaRPr>
          </a:p>
        </p:txBody>
      </p:sp>
    </p:spTree>
    <p:extLst>
      <p:ext uri="{BB962C8B-B14F-4D97-AF65-F5344CB8AC3E}">
        <p14:creationId xmlns:p14="http://schemas.microsoft.com/office/powerpoint/2010/main" val="41476258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1"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1"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linds(horizontal)">
                                      <p:cBhvr>
                                        <p:cTn id="17" dur="500"/>
                                        <p:tgtEl>
                                          <p:spTgt spid="13"/>
                                        </p:tgtEl>
                                      </p:cBhvr>
                                    </p:animEffec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1"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linds(horizontal)">
                                      <p:cBhvr>
                                        <p:cTn id="22" dur="5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1" animBg="1"/>
      <p:bldP spid="11" grpId="1" animBg="1"/>
      <p:bldP spid="13" grpId="1" animBg="1"/>
      <p:bldP spid="14"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000" y="2505605"/>
            <a:ext cx="8229600" cy="1143000"/>
          </a:xfrm>
          <a:effectLst>
            <a:reflection blurRad="6350" stA="38000" endA="295" dist="12700" dir="5400000" sy="-100000" algn="bl" rotWithShape="0"/>
          </a:effectLst>
        </p:spPr>
        <p:txBody>
          <a:bodyPr>
            <a:noAutofit/>
          </a:bodyPr>
          <a:lstStyle/>
          <a:p>
            <a:r>
              <a:rPr lang="en-US" sz="8800" dirty="0" smtClean="0"/>
              <a:t>How?</a:t>
            </a:r>
            <a:endParaRPr lang="en-US" sz="8800" dirty="0"/>
          </a:p>
        </p:txBody>
      </p:sp>
    </p:spTree>
    <p:extLst>
      <p:ext uri="{BB962C8B-B14F-4D97-AF65-F5344CB8AC3E}">
        <p14:creationId xmlns:p14="http://schemas.microsoft.com/office/powerpoint/2010/main" val="1722073888"/>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3999" cy="6858000"/>
          </a:xfrm>
          <a:prstGeom prst="rect">
            <a:avLst/>
          </a:prstGeom>
        </p:spPr>
      </p:pic>
      <p:sp>
        <p:nvSpPr>
          <p:cNvPr id="2" name="TextBox 1"/>
          <p:cNvSpPr txBox="1"/>
          <p:nvPr/>
        </p:nvSpPr>
        <p:spPr>
          <a:xfrm>
            <a:off x="1833229" y="0"/>
            <a:ext cx="5437895" cy="830997"/>
          </a:xfrm>
          <a:prstGeom prst="rect">
            <a:avLst/>
          </a:prstGeom>
          <a:noFill/>
        </p:spPr>
        <p:txBody>
          <a:bodyPr wrap="none" rtlCol="0">
            <a:spAutoFit/>
          </a:bodyPr>
          <a:lstStyle/>
          <a:p>
            <a:r>
              <a:rPr lang="en-US" sz="4800" b="1" i="1" dirty="0" smtClean="0">
                <a:solidFill>
                  <a:schemeClr val="bg1"/>
                </a:solidFill>
              </a:rPr>
              <a:t>The “invisible killer”</a:t>
            </a:r>
            <a:endParaRPr lang="en-US" sz="4800" b="1" i="1" dirty="0">
              <a:solidFill>
                <a:schemeClr val="bg1"/>
              </a:solidFill>
            </a:endParaRPr>
          </a:p>
        </p:txBody>
      </p:sp>
      <p:sp>
        <p:nvSpPr>
          <p:cNvPr id="3" name="Rectangle 2"/>
          <p:cNvSpPr/>
          <p:nvPr/>
        </p:nvSpPr>
        <p:spPr>
          <a:xfrm>
            <a:off x="383697" y="1054964"/>
            <a:ext cx="8540667" cy="1815882"/>
          </a:xfrm>
          <a:prstGeom prst="rect">
            <a:avLst/>
          </a:prstGeom>
        </p:spPr>
        <p:txBody>
          <a:bodyPr wrap="square">
            <a:spAutoFit/>
          </a:bodyPr>
          <a:lstStyle/>
          <a:p>
            <a:pPr algn="ctr"/>
            <a:r>
              <a:rPr lang="en-US" sz="3200" b="1" dirty="0" smtClean="0">
                <a:solidFill>
                  <a:srgbClr val="F2FF04"/>
                </a:solidFill>
              </a:rPr>
              <a:t>The </a:t>
            </a:r>
            <a:r>
              <a:rPr lang="en-US" sz="3600" b="1" dirty="0" smtClean="0">
                <a:solidFill>
                  <a:srgbClr val="F2FF04"/>
                </a:solidFill>
              </a:rPr>
              <a:t>World Health Organization </a:t>
            </a:r>
            <a:r>
              <a:rPr lang="en-US" sz="3200" b="1" dirty="0" smtClean="0">
                <a:solidFill>
                  <a:srgbClr val="F2FF04"/>
                </a:solidFill>
              </a:rPr>
              <a:t>has concluded that </a:t>
            </a:r>
            <a:r>
              <a:rPr lang="en-US" sz="3600" b="1" dirty="0" smtClean="0">
                <a:solidFill>
                  <a:srgbClr val="F2FF04"/>
                </a:solidFill>
              </a:rPr>
              <a:t>Air Pollution </a:t>
            </a:r>
            <a:r>
              <a:rPr lang="en-US" sz="3200" b="1" dirty="0" smtClean="0">
                <a:solidFill>
                  <a:srgbClr val="F2FF04"/>
                </a:solidFill>
              </a:rPr>
              <a:t>is a cause of more than</a:t>
            </a:r>
          </a:p>
          <a:p>
            <a:pPr algn="ctr"/>
            <a:r>
              <a:rPr lang="en-US" sz="4000" b="1" dirty="0" smtClean="0">
                <a:solidFill>
                  <a:srgbClr val="F2FF04"/>
                </a:solidFill>
              </a:rPr>
              <a:t>7 million early deaths each year</a:t>
            </a:r>
            <a:r>
              <a:rPr lang="en-US" sz="3200" b="1" dirty="0" smtClean="0">
                <a:solidFill>
                  <a:srgbClr val="F2FF04"/>
                </a:solidFill>
              </a:rPr>
              <a:t>.</a:t>
            </a:r>
            <a:endParaRPr lang="en-US" sz="3200" b="1" dirty="0">
              <a:solidFill>
                <a:srgbClr val="F2FF04"/>
              </a:solidFill>
            </a:endParaRPr>
          </a:p>
        </p:txBody>
      </p:sp>
      <p:pic>
        <p:nvPicPr>
          <p:cNvPr id="6" name="Picture 5" descr="Screen Shot 2019-11-14 at 4.51.2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4107382"/>
          </a:xfrm>
          <a:prstGeom prst="rect">
            <a:avLst/>
          </a:prstGeom>
        </p:spPr>
      </p:pic>
      <p:pic>
        <p:nvPicPr>
          <p:cNvPr id="13" name="Picture 12" descr="Screen Shot 2017-03-23 at 10.23.2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367" y="2870846"/>
            <a:ext cx="8885595" cy="3582780"/>
          </a:xfrm>
          <a:prstGeom prst="rect">
            <a:avLst/>
          </a:prstGeom>
        </p:spPr>
      </p:pic>
      <p:pic>
        <p:nvPicPr>
          <p:cNvPr id="11" name="Picture 10" descr="Screen Shot 2019-11-13 at 6.35.57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02342">
            <a:off x="2338162" y="2468050"/>
            <a:ext cx="4130371" cy="4063346"/>
          </a:xfrm>
          <a:prstGeom prst="rect">
            <a:avLst/>
          </a:prstGeom>
        </p:spPr>
      </p:pic>
      <p:pic>
        <p:nvPicPr>
          <p:cNvPr id="20" name="Picture 19" descr="Screen Shot 2019-11-13 at 6.45.51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51956">
            <a:off x="2581733" y="2352047"/>
            <a:ext cx="4371962" cy="3813839"/>
          </a:xfrm>
          <a:prstGeom prst="rect">
            <a:avLst/>
          </a:prstGeom>
        </p:spPr>
      </p:pic>
      <p:pic>
        <p:nvPicPr>
          <p:cNvPr id="4" name="Picture 3" descr="Screen Shot 2019-11-14 at 5.01.44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85044" y="1406388"/>
            <a:ext cx="4335890" cy="5451611"/>
          </a:xfrm>
          <a:prstGeom prst="rect">
            <a:avLst/>
          </a:prstGeom>
        </p:spPr>
      </p:pic>
    </p:spTree>
    <p:extLst>
      <p:ext uri="{BB962C8B-B14F-4D97-AF65-F5344CB8AC3E}">
        <p14:creationId xmlns:p14="http://schemas.microsoft.com/office/powerpoint/2010/main" val="20321962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linds(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linds(horizont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linds(horizont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8-03-19 at 9.54.3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2381250"/>
          </a:xfrm>
          <a:prstGeom prst="rect">
            <a:avLst/>
          </a:prstGeom>
        </p:spPr>
      </p:pic>
      <p:pic>
        <p:nvPicPr>
          <p:cNvPr id="5" name="Picture 4" descr="Screen Shot 2018-03-19 at 9.54.2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16780"/>
            <a:ext cx="9144000" cy="4380089"/>
          </a:xfrm>
          <a:prstGeom prst="rect">
            <a:avLst/>
          </a:prstGeom>
        </p:spPr>
      </p:pic>
    </p:spTree>
    <p:extLst>
      <p:ext uri="{BB962C8B-B14F-4D97-AF65-F5344CB8AC3E}">
        <p14:creationId xmlns:p14="http://schemas.microsoft.com/office/powerpoint/2010/main" val="795145079"/>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10-29 at 1.10.2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0"/>
            <a:ext cx="9142415" cy="2415610"/>
          </a:xfrm>
          <a:prstGeom prst="rect">
            <a:avLst/>
          </a:prstGeom>
        </p:spPr>
      </p:pic>
      <p:sp>
        <p:nvSpPr>
          <p:cNvPr id="4" name="TextBox 3"/>
          <p:cNvSpPr txBox="1"/>
          <p:nvPr/>
        </p:nvSpPr>
        <p:spPr>
          <a:xfrm>
            <a:off x="4038653" y="2615106"/>
            <a:ext cx="5010980" cy="3808735"/>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spAutoFit/>
          </a:bodyPr>
          <a:lstStyle/>
          <a:p>
            <a:pPr marL="457200" indent="-457200">
              <a:lnSpc>
                <a:spcPct val="150000"/>
              </a:lnSpc>
              <a:buFont typeface="Arial"/>
              <a:buChar char="•"/>
            </a:pPr>
            <a:r>
              <a:rPr lang="en-US" b="1" dirty="0" smtClean="0">
                <a:solidFill>
                  <a:srgbClr val="000000"/>
                </a:solidFill>
              </a:rPr>
              <a:t>Particles of iron </a:t>
            </a:r>
            <a:r>
              <a:rPr lang="en-US" b="1" dirty="0">
                <a:solidFill>
                  <a:srgbClr val="000000"/>
                </a:solidFill>
              </a:rPr>
              <a:t>oxide (</a:t>
            </a:r>
            <a:r>
              <a:rPr lang="en-US" b="1" dirty="0" smtClean="0">
                <a:solidFill>
                  <a:srgbClr val="000000"/>
                </a:solidFill>
              </a:rPr>
              <a:t>~0.02-0.2μm) and other metals found post mortem in brain samples.</a:t>
            </a:r>
          </a:p>
          <a:p>
            <a:pPr marL="457200" indent="-457200">
              <a:lnSpc>
                <a:spcPct val="150000"/>
              </a:lnSpc>
              <a:buFont typeface="Arial"/>
              <a:buChar char="•"/>
            </a:pPr>
            <a:r>
              <a:rPr lang="en-US" b="1" dirty="0" smtClean="0">
                <a:solidFill>
                  <a:srgbClr val="000000"/>
                </a:solidFill>
              </a:rPr>
              <a:t>The particles do not appear to be of biologic origin (amorphous rather than crystalline).</a:t>
            </a:r>
          </a:p>
          <a:p>
            <a:pPr marL="457200" indent="-457200">
              <a:lnSpc>
                <a:spcPct val="150000"/>
              </a:lnSpc>
              <a:buFont typeface="Arial"/>
              <a:buChar char="•"/>
            </a:pPr>
            <a:r>
              <a:rPr lang="en-US" b="1" dirty="0" smtClean="0">
                <a:solidFill>
                  <a:srgbClr val="000000"/>
                </a:solidFill>
              </a:rPr>
              <a:t>Possible entrance to brain via olfactory nerve. </a:t>
            </a:r>
          </a:p>
          <a:p>
            <a:pPr marL="457200" indent="-457200">
              <a:lnSpc>
                <a:spcPct val="150000"/>
              </a:lnSpc>
              <a:buFont typeface="Arial"/>
              <a:buChar char="•"/>
            </a:pPr>
            <a:r>
              <a:rPr lang="en-US" b="1" dirty="0" smtClean="0">
                <a:solidFill>
                  <a:srgbClr val="000000"/>
                </a:solidFill>
              </a:rPr>
              <a:t>The iron could facilitate the generation of reactive oxygen species, cause inflammation, and thus contribute to Alzheimer’s disease.</a:t>
            </a:r>
          </a:p>
        </p:txBody>
      </p:sp>
      <p:sp>
        <p:nvSpPr>
          <p:cNvPr id="5" name="Rectangle 4"/>
          <p:cNvSpPr/>
          <p:nvPr/>
        </p:nvSpPr>
        <p:spPr>
          <a:xfrm>
            <a:off x="115437" y="5004078"/>
            <a:ext cx="3739823" cy="1309589"/>
          </a:xfrm>
          <a:prstGeom prst="rect">
            <a:avLst/>
          </a:prstGeom>
        </p:spPr>
        <p:txBody>
          <a:bodyPr wrap="square">
            <a:spAutoFit/>
          </a:bodyPr>
          <a:lstStyle/>
          <a:p>
            <a:pPr algn="just">
              <a:lnSpc>
                <a:spcPct val="70000"/>
              </a:lnSpc>
            </a:pPr>
            <a:r>
              <a:rPr lang="en-US" sz="1400" dirty="0"/>
              <a:t>Fig. 1. Transmission electron micrographs of brain thin sections, identifying two distinct types of magnetite morphologies within frontal cells: (A and F</a:t>
            </a:r>
            <a:r>
              <a:rPr lang="en-US" sz="1400" dirty="0" smtClean="0"/>
              <a:t>) rounded </a:t>
            </a:r>
            <a:r>
              <a:rPr lang="en-US" sz="1400" dirty="0"/>
              <a:t>particles (A shown at higher magnification in B); and (C) angular, </a:t>
            </a:r>
            <a:r>
              <a:rPr lang="en-US" sz="1400" dirty="0" err="1"/>
              <a:t>euhedral</a:t>
            </a:r>
            <a:r>
              <a:rPr lang="en-US" sz="1400" dirty="0"/>
              <a:t> particles, which we attribute to endogenous formation (particles from </a:t>
            </a:r>
            <a:r>
              <a:rPr lang="en-US" sz="1400" dirty="0" smtClean="0"/>
              <a:t>C shown </a:t>
            </a:r>
            <a:r>
              <a:rPr lang="en-US" sz="1400" dirty="0"/>
              <a:t>at higher magnification in D).</a:t>
            </a:r>
          </a:p>
        </p:txBody>
      </p:sp>
      <p:pic>
        <p:nvPicPr>
          <p:cNvPr id="6" name="Picture 5" descr="Screen Shot 2017-01-14 at 3.50.1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441" y="2639015"/>
            <a:ext cx="3788532" cy="2365063"/>
          </a:xfrm>
          <a:prstGeom prst="rect">
            <a:avLst/>
          </a:prstGeom>
        </p:spPr>
      </p:pic>
    </p:spTree>
    <p:extLst>
      <p:ext uri="{BB962C8B-B14F-4D97-AF65-F5344CB8AC3E}">
        <p14:creationId xmlns:p14="http://schemas.microsoft.com/office/powerpoint/2010/main" val="36132545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blinds(horizontal)">
                                      <p:cBhvr>
                                        <p:cTn id="7" dur="500"/>
                                        <p:tgtEl>
                                          <p:spTgt spid="4">
                                            <p:bg/>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linds(horizont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linds(horizont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blinds(horizontal)">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blinds(horizontal)">
                                      <p:cBhvr>
                                        <p:cTn id="2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0" name="Picture 49"/>
          <p:cNvPicPr>
            <a:picLocks noChangeAspect="1"/>
          </p:cNvPicPr>
          <p:nvPr/>
        </p:nvPicPr>
        <p:blipFill rotWithShape="1">
          <a:blip r:embed="rId2">
            <a:extLst>
              <a:ext uri="{BEBA8EAE-BF5A-486C-A8C5-ECC9F3942E4B}">
                <a14:imgProps xmlns:a14="http://schemas.microsoft.com/office/drawing/2010/main">
                  <a14:imgLayer r:embed="rId3">
                    <a14:imgEffect>
                      <a14:backgroundRemoval t="1852" b="97436" l="79120" r="97645"/>
                    </a14:imgEffect>
                  </a14:imgLayer>
                </a14:imgProps>
              </a:ext>
            </a:extLst>
          </a:blip>
          <a:srcRect l="76852"/>
          <a:stretch/>
        </p:blipFill>
        <p:spPr>
          <a:xfrm>
            <a:off x="1388528" y="-70187"/>
            <a:ext cx="6728758" cy="7065758"/>
          </a:xfrm>
          <a:prstGeom prst="rect">
            <a:avLst/>
          </a:prstGeom>
        </p:spPr>
      </p:pic>
      <p:sp>
        <p:nvSpPr>
          <p:cNvPr id="2" name="Title 1"/>
          <p:cNvSpPr>
            <a:spLocks noGrp="1"/>
          </p:cNvSpPr>
          <p:nvPr>
            <p:ph type="title"/>
          </p:nvPr>
        </p:nvSpPr>
        <p:spPr>
          <a:xfrm>
            <a:off x="429038" y="-54149"/>
            <a:ext cx="8229600" cy="1143000"/>
          </a:xfrm>
        </p:spPr>
        <p:txBody>
          <a:bodyPr>
            <a:normAutofit fontScale="90000"/>
          </a:bodyPr>
          <a:lstStyle/>
          <a:p>
            <a:r>
              <a:rPr lang="en-US" dirty="0" smtClean="0">
                <a:solidFill>
                  <a:schemeClr val="bg1"/>
                </a:solidFill>
              </a:rPr>
              <a:t>Possible Paths to </a:t>
            </a:r>
            <a:r>
              <a:rPr lang="en-US" dirty="0" err="1" smtClean="0">
                <a:solidFill>
                  <a:schemeClr val="bg1"/>
                </a:solidFill>
              </a:rPr>
              <a:t>Neurodegeneration</a:t>
            </a:r>
            <a:endParaRPr lang="en-US" dirty="0">
              <a:solidFill>
                <a:schemeClr val="bg1"/>
              </a:solidFill>
            </a:endParaRPr>
          </a:p>
        </p:txBody>
      </p:sp>
      <p:sp>
        <p:nvSpPr>
          <p:cNvPr id="4" name="TextBox 3"/>
          <p:cNvSpPr txBox="1"/>
          <p:nvPr/>
        </p:nvSpPr>
        <p:spPr>
          <a:xfrm>
            <a:off x="4110287" y="888129"/>
            <a:ext cx="888234" cy="707886"/>
          </a:xfrm>
          <a:prstGeom prst="rect">
            <a:avLst/>
          </a:prstGeom>
          <a:noFill/>
        </p:spPr>
        <p:txBody>
          <a:bodyPr wrap="none" rtlCol="0">
            <a:spAutoFit/>
          </a:bodyPr>
          <a:lstStyle/>
          <a:p>
            <a:r>
              <a:rPr lang="en-US" sz="4000" dirty="0" smtClean="0">
                <a:solidFill>
                  <a:schemeClr val="bg1"/>
                </a:solidFill>
              </a:rPr>
              <a:t>PM</a:t>
            </a:r>
            <a:endParaRPr lang="en-US" sz="4000" dirty="0">
              <a:solidFill>
                <a:schemeClr val="bg1"/>
              </a:solidFill>
            </a:endParaRPr>
          </a:p>
        </p:txBody>
      </p:sp>
      <p:sp>
        <p:nvSpPr>
          <p:cNvPr id="21" name="Arc 20"/>
          <p:cNvSpPr/>
          <p:nvPr/>
        </p:nvSpPr>
        <p:spPr>
          <a:xfrm>
            <a:off x="3861747" y="2746771"/>
            <a:ext cx="1324435" cy="1323637"/>
          </a:xfrm>
          <a:prstGeom prst="arc">
            <a:avLst>
              <a:gd name="adj1" fmla="val 1233362"/>
              <a:gd name="adj2" fmla="val 0"/>
            </a:avLst>
          </a:prstGeom>
          <a:ln w="101600" cmpd="sng">
            <a:solidFill>
              <a:srgbClr val="C0504D"/>
            </a:solidFill>
            <a:headEnd type="triangl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chemeClr val="bg1"/>
              </a:solidFill>
            </a:endParaRPr>
          </a:p>
        </p:txBody>
      </p:sp>
      <p:grpSp>
        <p:nvGrpSpPr>
          <p:cNvPr id="3" name="Group 2"/>
          <p:cNvGrpSpPr/>
          <p:nvPr/>
        </p:nvGrpSpPr>
        <p:grpSpPr>
          <a:xfrm>
            <a:off x="1360201" y="1596015"/>
            <a:ext cx="6522809" cy="1424823"/>
            <a:chOff x="1360201" y="1596015"/>
            <a:chExt cx="6522809" cy="1424823"/>
          </a:xfrm>
        </p:grpSpPr>
        <p:sp>
          <p:nvSpPr>
            <p:cNvPr id="5" name="TextBox 4"/>
            <p:cNvSpPr txBox="1"/>
            <p:nvPr/>
          </p:nvSpPr>
          <p:spPr>
            <a:xfrm>
              <a:off x="1360201" y="2049798"/>
              <a:ext cx="2845651" cy="954107"/>
            </a:xfrm>
            <a:prstGeom prst="rect">
              <a:avLst/>
            </a:prstGeom>
            <a:noFill/>
          </p:spPr>
          <p:txBody>
            <a:bodyPr wrap="none" rtlCol="0">
              <a:spAutoFit/>
            </a:bodyPr>
            <a:lstStyle/>
            <a:p>
              <a:pPr algn="ctr"/>
              <a:r>
                <a:rPr lang="en-US" sz="3200" dirty="0" smtClean="0">
                  <a:solidFill>
                    <a:schemeClr val="bg1"/>
                  </a:solidFill>
                </a:rPr>
                <a:t>Oxidative Stress</a:t>
              </a:r>
            </a:p>
            <a:p>
              <a:pPr algn="ctr"/>
              <a:r>
                <a:rPr lang="en-US" sz="2400" dirty="0" smtClean="0">
                  <a:solidFill>
                    <a:schemeClr val="bg1"/>
                  </a:solidFill>
                </a:rPr>
                <a:t>(free radicals)</a:t>
              </a:r>
              <a:endParaRPr lang="en-US" sz="2400" dirty="0">
                <a:solidFill>
                  <a:schemeClr val="bg1"/>
                </a:solidFill>
              </a:endParaRPr>
            </a:p>
          </p:txBody>
        </p:sp>
        <p:sp>
          <p:nvSpPr>
            <p:cNvPr id="6" name="TextBox 5"/>
            <p:cNvSpPr txBox="1"/>
            <p:nvPr/>
          </p:nvSpPr>
          <p:spPr>
            <a:xfrm>
              <a:off x="4989219" y="2066731"/>
              <a:ext cx="2893791" cy="954107"/>
            </a:xfrm>
            <a:prstGeom prst="rect">
              <a:avLst/>
            </a:prstGeom>
            <a:noFill/>
          </p:spPr>
          <p:txBody>
            <a:bodyPr wrap="none" rtlCol="0">
              <a:spAutoFit/>
            </a:bodyPr>
            <a:lstStyle/>
            <a:p>
              <a:pPr algn="ctr"/>
              <a:r>
                <a:rPr lang="en-US" sz="3200" dirty="0" smtClean="0">
                  <a:solidFill>
                    <a:schemeClr val="bg1"/>
                  </a:solidFill>
                </a:rPr>
                <a:t>Inflammation</a:t>
              </a:r>
            </a:p>
            <a:p>
              <a:pPr algn="ctr"/>
              <a:r>
                <a:rPr lang="en-US" sz="2400" dirty="0" smtClean="0">
                  <a:solidFill>
                    <a:schemeClr val="bg1"/>
                  </a:solidFill>
                </a:rPr>
                <a:t>(systemic or cerebral)</a:t>
              </a:r>
              <a:endParaRPr lang="en-US" sz="2400" dirty="0">
                <a:solidFill>
                  <a:schemeClr val="bg1"/>
                </a:solidFill>
              </a:endParaRPr>
            </a:p>
          </p:txBody>
        </p:sp>
        <p:cxnSp>
          <p:nvCxnSpPr>
            <p:cNvPr id="14" name="Straight Arrow Connector 13"/>
            <p:cNvCxnSpPr/>
            <p:nvPr/>
          </p:nvCxnSpPr>
          <p:spPr>
            <a:xfrm>
              <a:off x="4912908" y="1612948"/>
              <a:ext cx="484984" cy="517284"/>
            </a:xfrm>
            <a:prstGeom prst="straightConnector1">
              <a:avLst/>
            </a:prstGeom>
            <a:ln w="76200" cmpd="sng">
              <a:solidFill>
                <a:srgbClr val="C0504D"/>
              </a:solidFill>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flipH="1">
              <a:off x="3861747" y="1596015"/>
              <a:ext cx="372704" cy="588386"/>
            </a:xfrm>
            <a:prstGeom prst="straightConnector1">
              <a:avLst/>
            </a:prstGeom>
            <a:ln w="76200" cmpd="sng">
              <a:solidFill>
                <a:srgbClr val="C0504D"/>
              </a:solidFill>
              <a:tailEnd type="arrow"/>
            </a:ln>
          </p:spPr>
          <p:style>
            <a:lnRef idx="2">
              <a:schemeClr val="accent1"/>
            </a:lnRef>
            <a:fillRef idx="0">
              <a:schemeClr val="accent1"/>
            </a:fillRef>
            <a:effectRef idx="1">
              <a:schemeClr val="accent1"/>
            </a:effectRef>
            <a:fontRef idx="minor">
              <a:schemeClr val="tx1"/>
            </a:fontRef>
          </p:style>
        </p:cxnSp>
      </p:grpSp>
      <p:grpSp>
        <p:nvGrpSpPr>
          <p:cNvPr id="16" name="Group 15"/>
          <p:cNvGrpSpPr/>
          <p:nvPr/>
        </p:nvGrpSpPr>
        <p:grpSpPr>
          <a:xfrm>
            <a:off x="-134252" y="3003905"/>
            <a:ext cx="8073734" cy="1325083"/>
            <a:chOff x="-134252" y="3003905"/>
            <a:chExt cx="8073734" cy="1325083"/>
          </a:xfrm>
        </p:grpSpPr>
        <p:sp>
          <p:nvSpPr>
            <p:cNvPr id="8" name="TextBox 7"/>
            <p:cNvSpPr txBox="1"/>
            <p:nvPr/>
          </p:nvSpPr>
          <p:spPr>
            <a:xfrm>
              <a:off x="-134252" y="3467214"/>
              <a:ext cx="4147289" cy="861774"/>
            </a:xfrm>
            <a:prstGeom prst="rect">
              <a:avLst/>
            </a:prstGeom>
            <a:noFill/>
          </p:spPr>
          <p:txBody>
            <a:bodyPr wrap="none" rtlCol="0">
              <a:spAutoFit/>
            </a:bodyPr>
            <a:lstStyle/>
            <a:p>
              <a:pPr algn="ctr"/>
              <a:r>
                <a:rPr lang="en-US" sz="3200" dirty="0" smtClean="0">
                  <a:solidFill>
                    <a:schemeClr val="bg1"/>
                  </a:solidFill>
                </a:rPr>
                <a:t>Protein  &amp; DNA damage</a:t>
              </a:r>
            </a:p>
            <a:p>
              <a:pPr algn="ctr"/>
              <a:r>
                <a:rPr lang="en-US" dirty="0" smtClean="0">
                  <a:solidFill>
                    <a:schemeClr val="bg1"/>
                  </a:solidFill>
                </a:rPr>
                <a:t>( amyloid-beta, tau, </a:t>
              </a:r>
              <a:r>
                <a:rPr lang="en-US" dirty="0" err="1" smtClean="0">
                  <a:solidFill>
                    <a:schemeClr val="bg1"/>
                  </a:solidFill>
                </a:rPr>
                <a:t>synuclien</a:t>
              </a:r>
              <a:r>
                <a:rPr lang="en-US" dirty="0" smtClean="0">
                  <a:solidFill>
                    <a:schemeClr val="bg1"/>
                  </a:solidFill>
                </a:rPr>
                <a:t>)</a:t>
              </a:r>
              <a:endParaRPr lang="en-US" dirty="0">
                <a:solidFill>
                  <a:schemeClr val="bg1"/>
                </a:solidFill>
              </a:endParaRPr>
            </a:p>
          </p:txBody>
        </p:sp>
        <p:grpSp>
          <p:nvGrpSpPr>
            <p:cNvPr id="11" name="Group 10"/>
            <p:cNvGrpSpPr/>
            <p:nvPr/>
          </p:nvGrpSpPr>
          <p:grpSpPr>
            <a:xfrm>
              <a:off x="2395469" y="3003905"/>
              <a:ext cx="5544013" cy="1124235"/>
              <a:chOff x="2395469" y="3003905"/>
              <a:chExt cx="5544013" cy="1124235"/>
            </a:xfrm>
          </p:grpSpPr>
          <p:sp>
            <p:nvSpPr>
              <p:cNvPr id="7" name="TextBox 6"/>
              <p:cNvSpPr txBox="1"/>
              <p:nvPr/>
            </p:nvSpPr>
            <p:spPr>
              <a:xfrm>
                <a:off x="6180667" y="3543364"/>
                <a:ext cx="1758815" cy="584776"/>
              </a:xfrm>
              <a:prstGeom prst="rect">
                <a:avLst/>
              </a:prstGeom>
              <a:noFill/>
            </p:spPr>
            <p:txBody>
              <a:bodyPr wrap="none" rtlCol="0">
                <a:spAutoFit/>
              </a:bodyPr>
              <a:lstStyle/>
              <a:p>
                <a:r>
                  <a:rPr lang="en-US" sz="3200" dirty="0" smtClean="0">
                    <a:solidFill>
                      <a:schemeClr val="bg1"/>
                    </a:solidFill>
                  </a:rPr>
                  <a:t>cytokines</a:t>
                </a:r>
                <a:endParaRPr lang="en-US" sz="3200" dirty="0">
                  <a:solidFill>
                    <a:schemeClr val="bg1"/>
                  </a:solidFill>
                </a:endParaRPr>
              </a:p>
            </p:txBody>
          </p:sp>
          <p:cxnSp>
            <p:nvCxnSpPr>
              <p:cNvPr id="48" name="Straight Arrow Connector 47"/>
              <p:cNvCxnSpPr/>
              <p:nvPr/>
            </p:nvCxnSpPr>
            <p:spPr>
              <a:xfrm flipH="1">
                <a:off x="2395469" y="3003905"/>
                <a:ext cx="439214" cy="616681"/>
              </a:xfrm>
              <a:prstGeom prst="straightConnector1">
                <a:avLst/>
              </a:prstGeom>
              <a:ln w="76200" cmpd="sng">
                <a:solidFill>
                  <a:srgbClr val="C0504D"/>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6617470" y="3003905"/>
                <a:ext cx="357481" cy="684413"/>
              </a:xfrm>
              <a:prstGeom prst="straightConnector1">
                <a:avLst/>
              </a:prstGeom>
              <a:ln w="76200" cmpd="sng">
                <a:solidFill>
                  <a:srgbClr val="C0504D"/>
                </a:solidFill>
                <a:headEnd type="arrow"/>
                <a:tailEnd type="arrow"/>
              </a:ln>
            </p:spPr>
            <p:style>
              <a:lnRef idx="2">
                <a:schemeClr val="accent1"/>
              </a:lnRef>
              <a:fillRef idx="0">
                <a:schemeClr val="accent1"/>
              </a:fillRef>
              <a:effectRef idx="1">
                <a:schemeClr val="accent1"/>
              </a:effectRef>
              <a:fontRef idx="minor">
                <a:schemeClr val="tx1"/>
              </a:fontRef>
            </p:style>
          </p:cxnSp>
        </p:grpSp>
      </p:grpSp>
      <p:grpSp>
        <p:nvGrpSpPr>
          <p:cNvPr id="12" name="Group 11"/>
          <p:cNvGrpSpPr/>
          <p:nvPr/>
        </p:nvGrpSpPr>
        <p:grpSpPr>
          <a:xfrm>
            <a:off x="2982262" y="4120644"/>
            <a:ext cx="3774584" cy="603380"/>
            <a:chOff x="2982262" y="4120644"/>
            <a:chExt cx="3774584" cy="603380"/>
          </a:xfrm>
        </p:grpSpPr>
        <p:cxnSp>
          <p:nvCxnSpPr>
            <p:cNvPr id="33" name="Straight Arrow Connector 32"/>
            <p:cNvCxnSpPr/>
            <p:nvPr/>
          </p:nvCxnSpPr>
          <p:spPr>
            <a:xfrm flipH="1">
              <a:off x="6180667" y="4120644"/>
              <a:ext cx="576179" cy="266076"/>
            </a:xfrm>
            <a:prstGeom prst="straightConnector1">
              <a:avLst/>
            </a:prstGeom>
            <a:ln w="76200" cmpd="sng">
              <a:solidFill>
                <a:srgbClr val="C0504D"/>
              </a:solidFill>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2982262" y="4139248"/>
              <a:ext cx="3289928" cy="584776"/>
            </a:xfrm>
            <a:prstGeom prst="rect">
              <a:avLst/>
            </a:prstGeom>
            <a:noFill/>
          </p:spPr>
          <p:txBody>
            <a:bodyPr wrap="square" rtlCol="0">
              <a:spAutoFit/>
            </a:bodyPr>
            <a:lstStyle/>
            <a:p>
              <a:pPr algn="ctr"/>
              <a:r>
                <a:rPr lang="en-US" sz="3200" dirty="0" smtClean="0">
                  <a:solidFill>
                    <a:schemeClr val="bg1"/>
                  </a:solidFill>
                </a:rPr>
                <a:t>vasoconstriction</a:t>
              </a:r>
              <a:endParaRPr lang="en-US" sz="3200" dirty="0">
                <a:solidFill>
                  <a:schemeClr val="bg1"/>
                </a:solidFill>
              </a:endParaRPr>
            </a:p>
          </p:txBody>
        </p:sp>
      </p:grpSp>
      <p:grpSp>
        <p:nvGrpSpPr>
          <p:cNvPr id="15" name="Group 14"/>
          <p:cNvGrpSpPr/>
          <p:nvPr/>
        </p:nvGrpSpPr>
        <p:grpSpPr>
          <a:xfrm>
            <a:off x="128254" y="4128140"/>
            <a:ext cx="8928733" cy="2637579"/>
            <a:chOff x="128254" y="4128140"/>
            <a:chExt cx="8928733" cy="2637579"/>
          </a:xfrm>
        </p:grpSpPr>
        <p:grpSp>
          <p:nvGrpSpPr>
            <p:cNvPr id="13" name="Group 12"/>
            <p:cNvGrpSpPr/>
            <p:nvPr/>
          </p:nvGrpSpPr>
          <p:grpSpPr>
            <a:xfrm>
              <a:off x="128254" y="4556050"/>
              <a:ext cx="8928733" cy="2209669"/>
              <a:chOff x="128254" y="4556050"/>
              <a:chExt cx="8928733" cy="2209669"/>
            </a:xfrm>
          </p:grpSpPr>
          <p:sp>
            <p:nvSpPr>
              <p:cNvPr id="9" name="TextBox 8"/>
              <p:cNvSpPr txBox="1"/>
              <p:nvPr/>
            </p:nvSpPr>
            <p:spPr>
              <a:xfrm>
                <a:off x="3702756" y="6142445"/>
                <a:ext cx="2130311" cy="584776"/>
              </a:xfrm>
              <a:prstGeom prst="rect">
                <a:avLst/>
              </a:prstGeom>
              <a:noFill/>
            </p:spPr>
            <p:txBody>
              <a:bodyPr wrap="none" rtlCol="0">
                <a:spAutoFit/>
              </a:bodyPr>
              <a:lstStyle/>
              <a:p>
                <a:r>
                  <a:rPr lang="en-US" sz="3200" dirty="0" smtClean="0">
                    <a:solidFill>
                      <a:schemeClr val="bg1"/>
                    </a:solidFill>
                  </a:rPr>
                  <a:t>Alzheimer’s</a:t>
                </a:r>
                <a:endParaRPr lang="en-US" sz="3200" dirty="0">
                  <a:solidFill>
                    <a:schemeClr val="bg1"/>
                  </a:solidFill>
                </a:endParaRPr>
              </a:p>
            </p:txBody>
          </p:sp>
          <p:sp>
            <p:nvSpPr>
              <p:cNvPr id="10" name="TextBox 9"/>
              <p:cNvSpPr txBox="1"/>
              <p:nvPr/>
            </p:nvSpPr>
            <p:spPr>
              <a:xfrm>
                <a:off x="2822796" y="4556050"/>
                <a:ext cx="3876181" cy="1015663"/>
              </a:xfrm>
              <a:prstGeom prst="rect">
                <a:avLst/>
              </a:prstGeom>
              <a:noFill/>
            </p:spPr>
            <p:txBody>
              <a:bodyPr wrap="none" rtlCol="0">
                <a:spAutoFit/>
              </a:bodyPr>
              <a:lstStyle/>
              <a:p>
                <a:pPr algn="ctr"/>
                <a:r>
                  <a:rPr lang="en-US" sz="3600" dirty="0" err="1" smtClean="0">
                    <a:solidFill>
                      <a:srgbClr val="FFFF00"/>
                    </a:solidFill>
                  </a:rPr>
                  <a:t>Neurodegeneration</a:t>
                </a:r>
                <a:r>
                  <a:rPr lang="en-US" sz="3200" dirty="0" smtClean="0">
                    <a:solidFill>
                      <a:srgbClr val="FFFF00"/>
                    </a:solidFill>
                  </a:rPr>
                  <a:t> </a:t>
                </a:r>
              </a:p>
              <a:p>
                <a:pPr algn="ctr"/>
                <a:r>
                  <a:rPr lang="en-US" sz="2400" dirty="0" smtClean="0">
                    <a:solidFill>
                      <a:srgbClr val="FFFF00"/>
                    </a:solidFill>
                  </a:rPr>
                  <a:t>(Apoptosis)</a:t>
                </a:r>
              </a:p>
            </p:txBody>
          </p:sp>
          <p:cxnSp>
            <p:nvCxnSpPr>
              <p:cNvPr id="25" name="Straight Arrow Connector 24"/>
              <p:cNvCxnSpPr/>
              <p:nvPr/>
            </p:nvCxnSpPr>
            <p:spPr>
              <a:xfrm flipH="1">
                <a:off x="4676223" y="5601646"/>
                <a:ext cx="1" cy="625464"/>
              </a:xfrm>
              <a:prstGeom prst="straightConnector1">
                <a:avLst/>
              </a:prstGeom>
              <a:ln w="76200" cmpd="sng">
                <a:solidFill>
                  <a:srgbClr val="C0504D"/>
                </a:solidFill>
                <a:tailEnd type="arrow"/>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6968956" y="5881858"/>
                <a:ext cx="2088031" cy="584776"/>
              </a:xfrm>
              <a:prstGeom prst="rect">
                <a:avLst/>
              </a:prstGeom>
              <a:noFill/>
            </p:spPr>
            <p:txBody>
              <a:bodyPr wrap="none" rtlCol="0">
                <a:spAutoFit/>
              </a:bodyPr>
              <a:lstStyle/>
              <a:p>
                <a:r>
                  <a:rPr lang="en-US" sz="3200" dirty="0" smtClean="0">
                    <a:solidFill>
                      <a:schemeClr val="bg1"/>
                    </a:solidFill>
                  </a:rPr>
                  <a:t>Parkinson’s</a:t>
                </a:r>
                <a:endParaRPr lang="en-US" sz="3200" dirty="0">
                  <a:solidFill>
                    <a:schemeClr val="bg1"/>
                  </a:solidFill>
                </a:endParaRPr>
              </a:p>
            </p:txBody>
          </p:sp>
          <p:sp>
            <p:nvSpPr>
              <p:cNvPr id="31" name="TextBox 30"/>
              <p:cNvSpPr txBox="1"/>
              <p:nvPr/>
            </p:nvSpPr>
            <p:spPr>
              <a:xfrm>
                <a:off x="128254" y="5688501"/>
                <a:ext cx="2732840" cy="1077218"/>
              </a:xfrm>
              <a:prstGeom prst="rect">
                <a:avLst/>
              </a:prstGeom>
              <a:noFill/>
            </p:spPr>
            <p:txBody>
              <a:bodyPr wrap="none" rtlCol="0">
                <a:spAutoFit/>
              </a:bodyPr>
              <a:lstStyle/>
              <a:p>
                <a:pPr algn="ctr"/>
                <a:r>
                  <a:rPr lang="en-US" sz="3200" dirty="0" smtClean="0">
                    <a:solidFill>
                      <a:schemeClr val="bg1"/>
                    </a:solidFill>
                  </a:rPr>
                  <a:t>Developmental</a:t>
                </a:r>
              </a:p>
              <a:p>
                <a:pPr algn="ctr"/>
                <a:r>
                  <a:rPr lang="en-US" sz="3200" dirty="0" smtClean="0">
                    <a:solidFill>
                      <a:schemeClr val="bg1"/>
                    </a:solidFill>
                  </a:rPr>
                  <a:t>delays</a:t>
                </a:r>
                <a:endParaRPr lang="en-US" sz="3200" dirty="0">
                  <a:solidFill>
                    <a:schemeClr val="bg1"/>
                  </a:solidFill>
                </a:endParaRPr>
              </a:p>
            </p:txBody>
          </p:sp>
          <p:cxnSp>
            <p:nvCxnSpPr>
              <p:cNvPr id="32" name="Straight Arrow Connector 31"/>
              <p:cNvCxnSpPr/>
              <p:nvPr/>
            </p:nvCxnSpPr>
            <p:spPr>
              <a:xfrm flipH="1">
                <a:off x="2485316" y="5270627"/>
                <a:ext cx="708335" cy="611231"/>
              </a:xfrm>
              <a:prstGeom prst="straightConnector1">
                <a:avLst/>
              </a:prstGeom>
              <a:ln w="76200" cmpd="sng">
                <a:solidFill>
                  <a:srgbClr val="C0504D"/>
                </a:solidFill>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6323768" y="5279911"/>
                <a:ext cx="645188" cy="581141"/>
              </a:xfrm>
              <a:prstGeom prst="straightConnector1">
                <a:avLst/>
              </a:prstGeom>
              <a:ln w="76200" cmpd="sng">
                <a:solidFill>
                  <a:srgbClr val="C0504D"/>
                </a:solidFill>
                <a:tailEnd type="arrow"/>
              </a:ln>
            </p:spPr>
            <p:style>
              <a:lnRef idx="2">
                <a:schemeClr val="accent1"/>
              </a:lnRef>
              <a:fillRef idx="0">
                <a:schemeClr val="accent1"/>
              </a:fillRef>
              <a:effectRef idx="1">
                <a:schemeClr val="accent1"/>
              </a:effectRef>
              <a:fontRef idx="minor">
                <a:schemeClr val="tx1"/>
              </a:fontRef>
            </p:style>
          </p:cxnSp>
        </p:grpSp>
        <p:cxnSp>
          <p:nvCxnSpPr>
            <p:cNvPr id="23" name="Straight Arrow Connector 22"/>
            <p:cNvCxnSpPr/>
            <p:nvPr/>
          </p:nvCxnSpPr>
          <p:spPr>
            <a:xfrm flipH="1">
              <a:off x="6542986" y="4128140"/>
              <a:ext cx="239584" cy="654280"/>
            </a:xfrm>
            <a:prstGeom prst="straightConnector1">
              <a:avLst/>
            </a:prstGeom>
            <a:ln w="76200" cmpd="sng">
              <a:solidFill>
                <a:srgbClr val="C0504D"/>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2407348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dissolv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dissolv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1000" fill="hold"/>
                                        <p:tgtEl>
                                          <p:spTgt spid="21"/>
                                        </p:tgtEl>
                                        <p:attrNameLst>
                                          <p:attrName>ppt_w</p:attrName>
                                        </p:attrNameLst>
                                      </p:cBhvr>
                                      <p:tavLst>
                                        <p:tav tm="0">
                                          <p:val>
                                            <p:fltVal val="0"/>
                                          </p:val>
                                        </p:tav>
                                        <p:tav tm="100000">
                                          <p:val>
                                            <p:strVal val="#ppt_w"/>
                                          </p:val>
                                        </p:tav>
                                      </p:tavLst>
                                    </p:anim>
                                    <p:anim calcmode="lin" valueType="num">
                                      <p:cBhvr>
                                        <p:cTn id="25" dur="1000" fill="hold"/>
                                        <p:tgtEl>
                                          <p:spTgt spid="21"/>
                                        </p:tgtEl>
                                        <p:attrNameLst>
                                          <p:attrName>ppt_h</p:attrName>
                                        </p:attrNameLst>
                                      </p:cBhvr>
                                      <p:tavLst>
                                        <p:tav tm="0">
                                          <p:val>
                                            <p:fltVal val="0"/>
                                          </p:val>
                                        </p:tav>
                                        <p:tav tm="100000">
                                          <p:val>
                                            <p:strVal val="#ppt_h"/>
                                          </p:val>
                                        </p:tav>
                                      </p:tavLst>
                                    </p:anim>
                                    <p:anim calcmode="lin" valueType="num">
                                      <p:cBhvr>
                                        <p:cTn id="26" dur="1000" fill="hold"/>
                                        <p:tgtEl>
                                          <p:spTgt spid="21"/>
                                        </p:tgtEl>
                                        <p:attrNameLst>
                                          <p:attrName>style.rotation</p:attrName>
                                        </p:attrNameLst>
                                      </p:cBhvr>
                                      <p:tavLst>
                                        <p:tav tm="0">
                                          <p:val>
                                            <p:fltVal val="90"/>
                                          </p:val>
                                        </p:tav>
                                        <p:tav tm="100000">
                                          <p:val>
                                            <p:fltVal val="0"/>
                                          </p:val>
                                        </p:tav>
                                      </p:tavLst>
                                    </p:anim>
                                    <p:animEffect transition="in" filter="fade">
                                      <p:cBhvr>
                                        <p:cTn id="27" dur="10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dissolv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1"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heel(1)">
                                      <p:cBhvr>
                                        <p:cTn id="3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499530"/>
            <a:ext cx="9144000" cy="6029740"/>
          </a:xfrm>
          <a:prstGeom prst="rect">
            <a:avLst/>
          </a:prstGeom>
        </p:spPr>
      </p:pic>
      <p:sp>
        <p:nvSpPr>
          <p:cNvPr id="2" name="TextBox 1"/>
          <p:cNvSpPr txBox="1"/>
          <p:nvPr/>
        </p:nvSpPr>
        <p:spPr>
          <a:xfrm>
            <a:off x="339587" y="4280260"/>
            <a:ext cx="8804413" cy="1200329"/>
          </a:xfrm>
          <a:prstGeom prst="rect">
            <a:avLst/>
          </a:prstGeom>
          <a:noFill/>
        </p:spPr>
        <p:txBody>
          <a:bodyPr wrap="none" rtlCol="0">
            <a:spAutoFit/>
          </a:bodyPr>
          <a:lstStyle/>
          <a:p>
            <a:r>
              <a:rPr lang="en-US" sz="7200" b="1" i="1" dirty="0" smtClean="0">
                <a:solidFill>
                  <a:schemeClr val="bg1"/>
                </a:solidFill>
              </a:rPr>
              <a:t>How much is healthy?</a:t>
            </a:r>
            <a:endParaRPr lang="en-US" sz="7200" b="1" i="1" dirty="0">
              <a:solidFill>
                <a:schemeClr val="bg1"/>
              </a:solidFill>
            </a:endParaRPr>
          </a:p>
        </p:txBody>
      </p:sp>
    </p:spTree>
    <p:extLst>
      <p:ext uri="{BB962C8B-B14F-4D97-AF65-F5344CB8AC3E}">
        <p14:creationId xmlns:p14="http://schemas.microsoft.com/office/powerpoint/2010/main" val="19733345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3999" cy="6858000"/>
          </a:xfrm>
          <a:prstGeom prst="rect">
            <a:avLst/>
          </a:prstGeom>
        </p:spPr>
      </p:pic>
      <p:sp>
        <p:nvSpPr>
          <p:cNvPr id="2" name="TextBox 1"/>
          <p:cNvSpPr txBox="1"/>
          <p:nvPr/>
        </p:nvSpPr>
        <p:spPr>
          <a:xfrm>
            <a:off x="1833229" y="0"/>
            <a:ext cx="5437895" cy="830997"/>
          </a:xfrm>
          <a:prstGeom prst="rect">
            <a:avLst/>
          </a:prstGeom>
          <a:noFill/>
        </p:spPr>
        <p:txBody>
          <a:bodyPr wrap="none" rtlCol="0">
            <a:spAutoFit/>
          </a:bodyPr>
          <a:lstStyle/>
          <a:p>
            <a:r>
              <a:rPr lang="en-US" sz="4800" b="1" i="1" dirty="0" smtClean="0">
                <a:solidFill>
                  <a:schemeClr val="bg1"/>
                </a:solidFill>
              </a:rPr>
              <a:t>The “invisible killer”</a:t>
            </a:r>
            <a:endParaRPr lang="en-US" sz="4800" b="1" i="1" dirty="0">
              <a:solidFill>
                <a:schemeClr val="bg1"/>
              </a:solidFill>
            </a:endParaRPr>
          </a:p>
        </p:txBody>
      </p:sp>
      <p:sp>
        <p:nvSpPr>
          <p:cNvPr id="3" name="Rectangle 2"/>
          <p:cNvSpPr/>
          <p:nvPr/>
        </p:nvSpPr>
        <p:spPr>
          <a:xfrm>
            <a:off x="349831" y="858004"/>
            <a:ext cx="8540667" cy="1815882"/>
          </a:xfrm>
          <a:prstGeom prst="rect">
            <a:avLst/>
          </a:prstGeom>
        </p:spPr>
        <p:txBody>
          <a:bodyPr wrap="square">
            <a:spAutoFit/>
          </a:bodyPr>
          <a:lstStyle/>
          <a:p>
            <a:pPr algn="ctr"/>
            <a:r>
              <a:rPr lang="en-US" sz="3200" b="1" dirty="0" smtClean="0">
                <a:solidFill>
                  <a:srgbClr val="F2FF04"/>
                </a:solidFill>
              </a:rPr>
              <a:t>The </a:t>
            </a:r>
            <a:r>
              <a:rPr lang="en-US" sz="3600" b="1" dirty="0" smtClean="0">
                <a:solidFill>
                  <a:srgbClr val="F2FF04"/>
                </a:solidFill>
              </a:rPr>
              <a:t>World Health Organization </a:t>
            </a:r>
            <a:r>
              <a:rPr lang="en-US" sz="3200" b="1" dirty="0" smtClean="0">
                <a:solidFill>
                  <a:srgbClr val="F2FF04"/>
                </a:solidFill>
              </a:rPr>
              <a:t>has concluded that </a:t>
            </a:r>
            <a:r>
              <a:rPr lang="en-US" sz="3600" b="1" dirty="0" smtClean="0">
                <a:solidFill>
                  <a:srgbClr val="F2FF04"/>
                </a:solidFill>
              </a:rPr>
              <a:t>Air Pollution </a:t>
            </a:r>
            <a:r>
              <a:rPr lang="en-US" sz="3200" b="1" dirty="0" smtClean="0">
                <a:solidFill>
                  <a:srgbClr val="F2FF04"/>
                </a:solidFill>
              </a:rPr>
              <a:t>is a cause of more than</a:t>
            </a:r>
          </a:p>
          <a:p>
            <a:pPr algn="ctr"/>
            <a:r>
              <a:rPr lang="en-US" sz="4000" b="1" dirty="0" smtClean="0">
                <a:solidFill>
                  <a:srgbClr val="F2FF04"/>
                </a:solidFill>
              </a:rPr>
              <a:t>7 million early deaths each year</a:t>
            </a:r>
            <a:r>
              <a:rPr lang="en-US" sz="3200" b="1" dirty="0" smtClean="0">
                <a:solidFill>
                  <a:srgbClr val="F2FF04"/>
                </a:solidFill>
              </a:rPr>
              <a:t>.</a:t>
            </a:r>
            <a:endParaRPr lang="en-US" sz="3200" b="1" dirty="0">
              <a:solidFill>
                <a:srgbClr val="F2FF04"/>
              </a:solidFill>
            </a:endParaRPr>
          </a:p>
        </p:txBody>
      </p:sp>
    </p:spTree>
    <p:extLst>
      <p:ext uri="{BB962C8B-B14F-4D97-AF65-F5344CB8AC3E}">
        <p14:creationId xmlns:p14="http://schemas.microsoft.com/office/powerpoint/2010/main" val="299384342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8-03-20 at 8.13.4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 y="1004058"/>
            <a:ext cx="8724900" cy="3627113"/>
          </a:xfrm>
          <a:prstGeom prst="rect">
            <a:avLst/>
          </a:prstGeom>
        </p:spPr>
      </p:pic>
      <p:pic>
        <p:nvPicPr>
          <p:cNvPr id="3" name="Picture 2" descr="Screen Shot 2018-03-20 at 8.15.0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 y="4480482"/>
            <a:ext cx="3405188" cy="2275917"/>
          </a:xfrm>
          <a:prstGeom prst="rect">
            <a:avLst/>
          </a:prstGeom>
        </p:spPr>
      </p:pic>
      <p:pic>
        <p:nvPicPr>
          <p:cNvPr id="4" name="Picture 3" descr="Screen Shot 2018-03-20 at 8.14.09 PM.png"/>
          <p:cNvPicPr>
            <a:picLocks noChangeAspect="1"/>
          </p:cNvPicPr>
          <p:nvPr/>
        </p:nvPicPr>
        <p:blipFill rotWithShape="1">
          <a:blip r:embed="rId4">
            <a:extLst>
              <a:ext uri="{28A0092B-C50C-407E-A947-70E740481C1C}">
                <a14:useLocalDpi xmlns:a14="http://schemas.microsoft.com/office/drawing/2010/main" val="0"/>
              </a:ext>
            </a:extLst>
          </a:blip>
          <a:srcRect t="165" b="37630"/>
          <a:stretch/>
        </p:blipFill>
        <p:spPr>
          <a:xfrm>
            <a:off x="3595688" y="4631171"/>
            <a:ext cx="5353961" cy="1830905"/>
          </a:xfrm>
          <a:prstGeom prst="rect">
            <a:avLst/>
          </a:prstGeom>
        </p:spPr>
      </p:pic>
      <p:cxnSp>
        <p:nvCxnSpPr>
          <p:cNvPr id="6" name="Straight Connector 5"/>
          <p:cNvCxnSpPr/>
          <p:nvPr/>
        </p:nvCxnSpPr>
        <p:spPr>
          <a:xfrm flipV="1">
            <a:off x="3873500" y="4991100"/>
            <a:ext cx="4686300" cy="12700"/>
          </a:xfrm>
          <a:prstGeom prst="line">
            <a:avLst/>
          </a:prstGeom>
          <a:ln>
            <a:solidFill>
              <a:srgbClr val="C0504D"/>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V="1">
            <a:off x="3911600" y="5156200"/>
            <a:ext cx="4686300" cy="12700"/>
          </a:xfrm>
          <a:prstGeom prst="line">
            <a:avLst/>
          </a:prstGeom>
          <a:ln>
            <a:solidFill>
              <a:srgbClr val="C0504D"/>
            </a:solidFill>
          </a:ln>
        </p:spPr>
        <p:style>
          <a:lnRef idx="2">
            <a:schemeClr val="accent1"/>
          </a:lnRef>
          <a:fillRef idx="0">
            <a:schemeClr val="accent1"/>
          </a:fillRef>
          <a:effectRef idx="1">
            <a:schemeClr val="accent1"/>
          </a:effectRef>
          <a:fontRef idx="minor">
            <a:schemeClr val="tx1"/>
          </a:fontRef>
        </p:style>
      </p:cxnSp>
      <p:sp>
        <p:nvSpPr>
          <p:cNvPr id="5" name="Rectangle 4"/>
          <p:cNvSpPr/>
          <p:nvPr/>
        </p:nvSpPr>
        <p:spPr>
          <a:xfrm>
            <a:off x="457200" y="357727"/>
            <a:ext cx="8297333" cy="646331"/>
          </a:xfrm>
          <a:prstGeom prst="rect">
            <a:avLst/>
          </a:prstGeom>
        </p:spPr>
        <p:txBody>
          <a:bodyPr wrap="square">
            <a:spAutoFit/>
          </a:bodyPr>
          <a:lstStyle/>
          <a:p>
            <a:r>
              <a:rPr lang="en-US" dirty="0" smtClean="0"/>
              <a:t>All Medicare </a:t>
            </a:r>
            <a:r>
              <a:rPr lang="en-US" dirty="0"/>
              <a:t>beneficiaries (60,925,443 persons</a:t>
            </a:r>
            <a:r>
              <a:rPr lang="en-US" dirty="0" smtClean="0"/>
              <a:t>)min </a:t>
            </a:r>
            <a:r>
              <a:rPr lang="en-US" dirty="0"/>
              <a:t>the continental United States from the years 2000 through 2012,</a:t>
            </a:r>
          </a:p>
        </p:txBody>
      </p:sp>
    </p:spTree>
    <p:extLst>
      <p:ext uri="{BB962C8B-B14F-4D97-AF65-F5344CB8AC3E}">
        <p14:creationId xmlns:p14="http://schemas.microsoft.com/office/powerpoint/2010/main" val="2543198770"/>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8-03-20 at 10.43.4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3339377"/>
          </a:xfrm>
          <a:prstGeom prst="rect">
            <a:avLst/>
          </a:prstGeom>
        </p:spPr>
      </p:pic>
      <p:pic>
        <p:nvPicPr>
          <p:cNvPr id="4" name="Picture 3" descr="Screen Shot 2018-03-20 at 10.45.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84" y="4638445"/>
            <a:ext cx="8971484" cy="1898650"/>
          </a:xfrm>
          <a:prstGeom prst="rect">
            <a:avLst/>
          </a:prstGeom>
        </p:spPr>
      </p:pic>
      <p:cxnSp>
        <p:nvCxnSpPr>
          <p:cNvPr id="6" name="Straight Connector 5"/>
          <p:cNvCxnSpPr/>
          <p:nvPr/>
        </p:nvCxnSpPr>
        <p:spPr>
          <a:xfrm>
            <a:off x="104784" y="5283200"/>
            <a:ext cx="4196283"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7484533" y="5063068"/>
            <a:ext cx="1203855"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pic>
        <p:nvPicPr>
          <p:cNvPr id="3" name="Picture 2" descr="Screen Shot 2019-02-14 at 10.26.5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680" y="3159926"/>
            <a:ext cx="8908305" cy="1217430"/>
          </a:xfrm>
          <a:prstGeom prst="rect">
            <a:avLst/>
          </a:prstGeom>
        </p:spPr>
      </p:pic>
      <p:cxnSp>
        <p:nvCxnSpPr>
          <p:cNvPr id="8" name="Straight Connector 7"/>
          <p:cNvCxnSpPr/>
          <p:nvPr/>
        </p:nvCxnSpPr>
        <p:spPr>
          <a:xfrm>
            <a:off x="104784" y="3647279"/>
            <a:ext cx="6244168"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2269066" y="5063068"/>
            <a:ext cx="1203855"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80323383"/>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8-03-19 at 10.13.3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300" y="332808"/>
            <a:ext cx="8902700" cy="2374900"/>
          </a:xfrm>
          <a:prstGeom prst="rect">
            <a:avLst/>
          </a:prstGeom>
        </p:spPr>
      </p:pic>
      <p:pic>
        <p:nvPicPr>
          <p:cNvPr id="6" name="Picture 5" descr="Screen Shot 2018-03-19 at 10.13.5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804" y="5232328"/>
            <a:ext cx="8610600" cy="1651000"/>
          </a:xfrm>
          <a:prstGeom prst="rect">
            <a:avLst/>
          </a:prstGeom>
        </p:spPr>
      </p:pic>
      <p:pic>
        <p:nvPicPr>
          <p:cNvPr id="7" name="Picture 6" descr="Screen Shot 2018-03-19 at 10.15.3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5308" y="2401760"/>
            <a:ext cx="6195409" cy="2878320"/>
          </a:xfrm>
          <a:prstGeom prst="rect">
            <a:avLst/>
          </a:prstGeom>
        </p:spPr>
      </p:pic>
      <p:sp>
        <p:nvSpPr>
          <p:cNvPr id="2" name="Rectangle 1"/>
          <p:cNvSpPr/>
          <p:nvPr/>
        </p:nvSpPr>
        <p:spPr>
          <a:xfrm>
            <a:off x="67733" y="2988566"/>
            <a:ext cx="8995404" cy="1200329"/>
          </a:xfrm>
          <a:prstGeom prst="rect">
            <a:avLst/>
          </a:prstGeom>
          <a:solidFill>
            <a:schemeClr val="bg1"/>
          </a:solidFill>
        </p:spPr>
        <p:txBody>
          <a:bodyPr wrap="square">
            <a:spAutoFit/>
          </a:bodyPr>
          <a:lstStyle/>
          <a:p>
            <a:r>
              <a:rPr lang="en-US" b="1" dirty="0"/>
              <a:t>Each short-</a:t>
            </a:r>
            <a:r>
              <a:rPr lang="en-US" b="1" dirty="0" smtClean="0"/>
              <a:t>term increase </a:t>
            </a:r>
            <a:r>
              <a:rPr lang="en-US" b="1" dirty="0"/>
              <a:t>of 10 μg/m3 in PM2.5 (adjusted by ozone) and 10 parts per billion (10−9) </a:t>
            </a:r>
            <a:r>
              <a:rPr lang="en-US" b="1" dirty="0" smtClean="0"/>
              <a:t>in warm</a:t>
            </a:r>
            <a:r>
              <a:rPr lang="en-US" b="1" dirty="0"/>
              <a:t>-season ozone (adjusted by PM2.5) were statistically significantly associated with </a:t>
            </a:r>
            <a:r>
              <a:rPr lang="en-US" b="1" dirty="0" smtClean="0"/>
              <a:t>a relative </a:t>
            </a:r>
            <a:r>
              <a:rPr lang="en-US" b="1" dirty="0"/>
              <a:t>increase of 1.05%(95%CI, 0.95%-1.15%) and 0.51%(95%CI, 0.41%-0.61%) in </a:t>
            </a:r>
            <a:r>
              <a:rPr lang="en-US" b="1" dirty="0" err="1" smtClean="0"/>
              <a:t>dailymortality</a:t>
            </a:r>
            <a:r>
              <a:rPr lang="en-US" b="1" dirty="0" smtClean="0"/>
              <a:t> rate.</a:t>
            </a:r>
            <a:endParaRPr lang="en-US" b="1" dirty="0"/>
          </a:p>
        </p:txBody>
      </p:sp>
    </p:spTree>
    <p:extLst>
      <p:ext uri="{BB962C8B-B14F-4D97-AF65-F5344CB8AC3E}">
        <p14:creationId xmlns:p14="http://schemas.microsoft.com/office/powerpoint/2010/main" val="3279063738"/>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8-03-20 at 10.54.3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4388"/>
            <a:ext cx="9144000" cy="4020290"/>
          </a:xfrm>
          <a:prstGeom prst="rect">
            <a:avLst/>
          </a:prstGeom>
        </p:spPr>
      </p:pic>
      <p:pic>
        <p:nvPicPr>
          <p:cNvPr id="3" name="Picture 2" descr="Screen Shot 2018-03-20 at 10.55.1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99" y="4529664"/>
            <a:ext cx="9070323" cy="2146300"/>
          </a:xfrm>
          <a:prstGeom prst="rect">
            <a:avLst/>
          </a:prstGeom>
        </p:spPr>
      </p:pic>
      <p:cxnSp>
        <p:nvCxnSpPr>
          <p:cNvPr id="5" name="Straight Connector 4"/>
          <p:cNvCxnSpPr/>
          <p:nvPr/>
        </p:nvCxnSpPr>
        <p:spPr>
          <a:xfrm flipV="1">
            <a:off x="1168400" y="6163733"/>
            <a:ext cx="7704667" cy="33867"/>
          </a:xfrm>
          <a:prstGeom prst="line">
            <a:avLst/>
          </a:prstGeom>
          <a:ln>
            <a:solidFill>
              <a:srgbClr val="C0504D"/>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flipV="1">
            <a:off x="50799" y="6434666"/>
            <a:ext cx="8822268" cy="1"/>
          </a:xfrm>
          <a:prstGeom prst="line">
            <a:avLst/>
          </a:prstGeom>
          <a:ln>
            <a:solidFill>
              <a:srgbClr val="C0504D"/>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V="1">
            <a:off x="67709" y="6671733"/>
            <a:ext cx="6824158" cy="2"/>
          </a:xfrm>
          <a:prstGeom prst="line">
            <a:avLst/>
          </a:prstGeom>
          <a:ln>
            <a:solidFill>
              <a:srgbClr val="C0504D"/>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94043113"/>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730660"/>
            <a:ext cx="9144000" cy="5143500"/>
          </a:xfrm>
          <a:prstGeom prst="rect">
            <a:avLst/>
          </a:prstGeom>
        </p:spPr>
      </p:pic>
      <p:sp>
        <p:nvSpPr>
          <p:cNvPr id="4" name="TextBox 3"/>
          <p:cNvSpPr txBox="1"/>
          <p:nvPr/>
        </p:nvSpPr>
        <p:spPr>
          <a:xfrm>
            <a:off x="628745" y="372534"/>
            <a:ext cx="8038804" cy="1446550"/>
          </a:xfrm>
          <a:prstGeom prst="rect">
            <a:avLst/>
          </a:prstGeom>
          <a:noFill/>
        </p:spPr>
        <p:txBody>
          <a:bodyPr wrap="none" rtlCol="0">
            <a:spAutoFit/>
          </a:bodyPr>
          <a:lstStyle/>
          <a:p>
            <a:pPr algn="ctr"/>
            <a:r>
              <a:rPr lang="en-US" sz="4400" dirty="0" smtClean="0"/>
              <a:t>What are our air quality standards </a:t>
            </a:r>
          </a:p>
          <a:p>
            <a:pPr algn="ctr"/>
            <a:r>
              <a:rPr lang="en-US" sz="4400" dirty="0"/>
              <a:t>a</a:t>
            </a:r>
            <a:r>
              <a:rPr lang="en-US" sz="4400" dirty="0" smtClean="0"/>
              <a:t>nd how are they monitored?</a:t>
            </a:r>
            <a:endParaRPr lang="en-US" sz="4400" dirty="0"/>
          </a:p>
        </p:txBody>
      </p:sp>
    </p:spTree>
    <p:extLst>
      <p:ext uri="{BB962C8B-B14F-4D97-AF65-F5344CB8AC3E}">
        <p14:creationId xmlns:p14="http://schemas.microsoft.com/office/powerpoint/2010/main" val="15344116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3999" cy="6858000"/>
          </a:xfrm>
          <a:prstGeom prst="rect">
            <a:avLst/>
          </a:prstGeom>
        </p:spPr>
      </p:pic>
      <p:sp>
        <p:nvSpPr>
          <p:cNvPr id="2" name="TextBox 1"/>
          <p:cNvSpPr txBox="1"/>
          <p:nvPr/>
        </p:nvSpPr>
        <p:spPr>
          <a:xfrm>
            <a:off x="1833229" y="0"/>
            <a:ext cx="5437895" cy="830997"/>
          </a:xfrm>
          <a:prstGeom prst="rect">
            <a:avLst/>
          </a:prstGeom>
          <a:noFill/>
        </p:spPr>
        <p:txBody>
          <a:bodyPr wrap="none" rtlCol="0">
            <a:spAutoFit/>
          </a:bodyPr>
          <a:lstStyle/>
          <a:p>
            <a:r>
              <a:rPr lang="en-US" sz="4800" b="1" i="1" dirty="0" smtClean="0">
                <a:solidFill>
                  <a:schemeClr val="bg1"/>
                </a:solidFill>
              </a:rPr>
              <a:t>The “invisible killer”</a:t>
            </a:r>
            <a:endParaRPr lang="en-US" sz="4800" b="1" i="1" dirty="0">
              <a:solidFill>
                <a:schemeClr val="bg1"/>
              </a:solidFill>
            </a:endParaRPr>
          </a:p>
        </p:txBody>
      </p:sp>
      <p:sp>
        <p:nvSpPr>
          <p:cNvPr id="3" name="Rectangle 2"/>
          <p:cNvSpPr/>
          <p:nvPr/>
        </p:nvSpPr>
        <p:spPr>
          <a:xfrm>
            <a:off x="349831" y="858004"/>
            <a:ext cx="8540667" cy="1815882"/>
          </a:xfrm>
          <a:prstGeom prst="rect">
            <a:avLst/>
          </a:prstGeom>
        </p:spPr>
        <p:txBody>
          <a:bodyPr wrap="square">
            <a:spAutoFit/>
          </a:bodyPr>
          <a:lstStyle/>
          <a:p>
            <a:pPr algn="ctr"/>
            <a:r>
              <a:rPr lang="en-US" sz="3200" b="1" dirty="0" smtClean="0">
                <a:solidFill>
                  <a:srgbClr val="F2FF04"/>
                </a:solidFill>
              </a:rPr>
              <a:t>The </a:t>
            </a:r>
            <a:r>
              <a:rPr lang="en-US" sz="3600" b="1" dirty="0" smtClean="0">
                <a:solidFill>
                  <a:srgbClr val="F2FF04"/>
                </a:solidFill>
              </a:rPr>
              <a:t>World Health Organization </a:t>
            </a:r>
            <a:r>
              <a:rPr lang="en-US" sz="3200" b="1" dirty="0" smtClean="0">
                <a:solidFill>
                  <a:srgbClr val="F2FF04"/>
                </a:solidFill>
              </a:rPr>
              <a:t>has concluded that </a:t>
            </a:r>
            <a:r>
              <a:rPr lang="en-US" sz="3600" b="1" dirty="0" smtClean="0">
                <a:solidFill>
                  <a:srgbClr val="F2FF04"/>
                </a:solidFill>
              </a:rPr>
              <a:t>Air Pollution </a:t>
            </a:r>
            <a:r>
              <a:rPr lang="en-US" sz="3200" b="1" dirty="0" smtClean="0">
                <a:solidFill>
                  <a:srgbClr val="F2FF04"/>
                </a:solidFill>
              </a:rPr>
              <a:t>is a cause of more than</a:t>
            </a:r>
          </a:p>
          <a:p>
            <a:pPr algn="ctr"/>
            <a:r>
              <a:rPr lang="en-US" sz="4000" b="1" dirty="0" smtClean="0">
                <a:solidFill>
                  <a:srgbClr val="F2FF04"/>
                </a:solidFill>
              </a:rPr>
              <a:t>7 million early deaths each year</a:t>
            </a:r>
            <a:r>
              <a:rPr lang="en-US" sz="3200" b="1" dirty="0" smtClean="0">
                <a:solidFill>
                  <a:srgbClr val="F2FF04"/>
                </a:solidFill>
              </a:rPr>
              <a:t>.</a:t>
            </a:r>
            <a:endParaRPr lang="en-US" sz="3200" b="1" dirty="0">
              <a:solidFill>
                <a:srgbClr val="F2FF04"/>
              </a:solidFill>
            </a:endParaRPr>
          </a:p>
        </p:txBody>
      </p:sp>
      <p:grpSp>
        <p:nvGrpSpPr>
          <p:cNvPr id="49" name="Group 48"/>
          <p:cNvGrpSpPr/>
          <p:nvPr/>
        </p:nvGrpSpPr>
        <p:grpSpPr>
          <a:xfrm>
            <a:off x="1159815" y="3502374"/>
            <a:ext cx="6092281" cy="3163249"/>
            <a:chOff x="1159815" y="3502374"/>
            <a:chExt cx="6092281" cy="3163249"/>
          </a:xfrm>
        </p:grpSpPr>
        <p:grpSp>
          <p:nvGrpSpPr>
            <p:cNvPr id="27" name="Group 26"/>
            <p:cNvGrpSpPr/>
            <p:nvPr/>
          </p:nvGrpSpPr>
          <p:grpSpPr>
            <a:xfrm>
              <a:off x="1159815" y="4949288"/>
              <a:ext cx="3005951" cy="1677847"/>
              <a:chOff x="621095" y="4907162"/>
              <a:chExt cx="3005951" cy="1677847"/>
            </a:xfrm>
          </p:grpSpPr>
          <p:sp>
            <p:nvSpPr>
              <p:cNvPr id="20" name="Rectangle 19"/>
              <p:cNvSpPr/>
              <p:nvPr/>
            </p:nvSpPr>
            <p:spPr>
              <a:xfrm>
                <a:off x="2001002" y="4907162"/>
                <a:ext cx="1212145" cy="1116139"/>
              </a:xfrm>
              <a:prstGeom prst="rec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3.2 Billion</a:t>
                </a:r>
                <a:endParaRPr lang="en-US" sz="2800" dirty="0"/>
              </a:p>
            </p:txBody>
          </p:sp>
          <p:sp>
            <p:nvSpPr>
              <p:cNvPr id="21" name="TextBox 20"/>
              <p:cNvSpPr txBox="1"/>
              <p:nvPr/>
            </p:nvSpPr>
            <p:spPr>
              <a:xfrm>
                <a:off x="621095" y="6061789"/>
                <a:ext cx="3005951" cy="523220"/>
              </a:xfrm>
              <a:prstGeom prst="rect">
                <a:avLst/>
              </a:prstGeom>
              <a:noFill/>
            </p:spPr>
            <p:txBody>
              <a:bodyPr wrap="none" rtlCol="0">
                <a:spAutoFit/>
              </a:bodyPr>
              <a:lstStyle/>
              <a:p>
                <a:r>
                  <a:rPr lang="en-US" sz="2800" b="1" dirty="0" smtClean="0">
                    <a:solidFill>
                      <a:schemeClr val="bg1"/>
                    </a:solidFill>
                  </a:rPr>
                  <a:t>1963 Clean Air ACT</a:t>
                </a:r>
                <a:endParaRPr lang="en-US" sz="2800" b="1" dirty="0">
                  <a:solidFill>
                    <a:schemeClr val="bg1"/>
                  </a:solidFill>
                </a:endParaRPr>
              </a:p>
            </p:txBody>
          </p:sp>
          <p:pic>
            <p:nvPicPr>
              <p:cNvPr id="26" name="Picture 25"/>
              <p:cNvPicPr>
                <a:picLocks noChangeAspect="1"/>
              </p:cNvPicPr>
              <p:nvPr/>
            </p:nvPicPr>
            <p:blipFill>
              <a:blip r:embed="rId3">
                <a:extLst>
                  <a:ext uri="{BEBA8EAE-BF5A-486C-A8C5-ECC9F3942E4B}">
                    <a14:imgProps xmlns:a14="http://schemas.microsoft.com/office/drawing/2010/main">
                      <a14:imgLayer r:embed="rId4">
                        <a14:imgEffect>
                          <a14:backgroundRemoval t="0" b="100000" l="0" r="95652">
                            <a14:foregroundMark x1="47826" y1="13270" x2="47826" y2="13270"/>
                          </a14:backgroundRemoval>
                        </a14:imgEffect>
                      </a14:imgLayer>
                    </a14:imgProps>
                  </a:ext>
                </a:extLst>
              </a:blip>
              <a:stretch>
                <a:fillRect/>
              </a:stretch>
            </p:blipFill>
            <p:spPr>
              <a:xfrm>
                <a:off x="1338017" y="4935693"/>
                <a:ext cx="456732" cy="1047505"/>
              </a:xfrm>
              <a:prstGeom prst="rect">
                <a:avLst/>
              </a:prstGeom>
            </p:spPr>
          </p:pic>
        </p:grpSp>
        <p:grpSp>
          <p:nvGrpSpPr>
            <p:cNvPr id="38" name="Group 37"/>
            <p:cNvGrpSpPr/>
            <p:nvPr/>
          </p:nvGrpSpPr>
          <p:grpSpPr>
            <a:xfrm>
              <a:off x="4435121" y="3502374"/>
              <a:ext cx="2816975" cy="3163249"/>
              <a:chOff x="3896401" y="3502374"/>
              <a:chExt cx="2816975" cy="3163249"/>
            </a:xfrm>
          </p:grpSpPr>
          <p:grpSp>
            <p:nvGrpSpPr>
              <p:cNvPr id="34" name="Group 33"/>
              <p:cNvGrpSpPr/>
              <p:nvPr/>
            </p:nvGrpSpPr>
            <p:grpSpPr>
              <a:xfrm>
                <a:off x="5501231" y="3502374"/>
                <a:ext cx="1212145" cy="3163249"/>
                <a:chOff x="5501231" y="3502374"/>
                <a:chExt cx="1212145" cy="3163249"/>
              </a:xfrm>
            </p:grpSpPr>
            <p:sp>
              <p:nvSpPr>
                <p:cNvPr id="32" name="Rectangle 31"/>
                <p:cNvSpPr/>
                <p:nvPr/>
              </p:nvSpPr>
              <p:spPr>
                <a:xfrm>
                  <a:off x="5501231" y="3502374"/>
                  <a:ext cx="1212145" cy="2560320"/>
                </a:xfrm>
                <a:prstGeom prst="rec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7.5 Billion</a:t>
                  </a:r>
                  <a:endParaRPr lang="en-US" sz="2800" dirty="0"/>
                </a:p>
              </p:txBody>
            </p:sp>
            <p:sp>
              <p:nvSpPr>
                <p:cNvPr id="33" name="TextBox 32"/>
                <p:cNvSpPr txBox="1"/>
                <p:nvPr/>
              </p:nvSpPr>
              <p:spPr>
                <a:xfrm>
                  <a:off x="5595910" y="6142403"/>
                  <a:ext cx="912630" cy="523220"/>
                </a:xfrm>
                <a:prstGeom prst="rect">
                  <a:avLst/>
                </a:prstGeom>
                <a:noFill/>
              </p:spPr>
              <p:txBody>
                <a:bodyPr wrap="none" rtlCol="0">
                  <a:spAutoFit/>
                </a:bodyPr>
                <a:lstStyle/>
                <a:p>
                  <a:r>
                    <a:rPr lang="en-US" sz="2800" b="1" dirty="0" smtClean="0">
                      <a:solidFill>
                        <a:schemeClr val="bg1"/>
                      </a:solidFill>
                    </a:rPr>
                    <a:t>2016</a:t>
                  </a:r>
                  <a:endParaRPr lang="en-US" sz="2800" b="1" dirty="0">
                    <a:solidFill>
                      <a:schemeClr val="bg1"/>
                    </a:solidFill>
                  </a:endParaRPr>
                </a:p>
              </p:txBody>
            </p:sp>
          </p:grpSp>
          <p:sp>
            <p:nvSpPr>
              <p:cNvPr id="37" name="TextBox 36"/>
              <p:cNvSpPr txBox="1"/>
              <p:nvPr/>
            </p:nvSpPr>
            <p:spPr>
              <a:xfrm>
                <a:off x="3896401" y="4269429"/>
                <a:ext cx="1205578" cy="707886"/>
              </a:xfrm>
              <a:prstGeom prst="rect">
                <a:avLst/>
              </a:prstGeom>
              <a:noFill/>
            </p:spPr>
            <p:txBody>
              <a:bodyPr wrap="none" rtlCol="0">
                <a:spAutoFit/>
              </a:bodyPr>
              <a:lstStyle/>
              <a:p>
                <a:r>
                  <a:rPr lang="en-US" sz="4000" dirty="0" smtClean="0">
                    <a:solidFill>
                      <a:srgbClr val="FFFFFF"/>
                    </a:solidFill>
                  </a:rPr>
                  <a:t>× 2.3</a:t>
                </a:r>
                <a:endParaRPr lang="en-US" sz="4000" dirty="0">
                  <a:solidFill>
                    <a:srgbClr val="FFFFFF"/>
                  </a:solidFill>
                </a:endParaRPr>
              </a:p>
            </p:txBody>
          </p:sp>
        </p:grpSp>
      </p:grpSp>
      <p:grpSp>
        <p:nvGrpSpPr>
          <p:cNvPr id="48" name="Group 47"/>
          <p:cNvGrpSpPr/>
          <p:nvPr/>
        </p:nvGrpSpPr>
        <p:grpSpPr>
          <a:xfrm>
            <a:off x="1147685" y="3027559"/>
            <a:ext cx="6123439" cy="3625105"/>
            <a:chOff x="1147685" y="3069356"/>
            <a:chExt cx="6123439" cy="3625105"/>
          </a:xfrm>
        </p:grpSpPr>
        <p:grpSp>
          <p:nvGrpSpPr>
            <p:cNvPr id="39" name="Group 38"/>
            <p:cNvGrpSpPr/>
            <p:nvPr/>
          </p:nvGrpSpPr>
          <p:grpSpPr>
            <a:xfrm>
              <a:off x="4454149" y="3069356"/>
              <a:ext cx="2816975" cy="3625105"/>
              <a:chOff x="3896401" y="3040518"/>
              <a:chExt cx="2816975" cy="3625105"/>
            </a:xfrm>
          </p:grpSpPr>
          <p:grpSp>
            <p:nvGrpSpPr>
              <p:cNvPr id="40" name="Group 39"/>
              <p:cNvGrpSpPr/>
              <p:nvPr/>
            </p:nvGrpSpPr>
            <p:grpSpPr>
              <a:xfrm>
                <a:off x="5501231" y="3040518"/>
                <a:ext cx="1212145" cy="3625105"/>
                <a:chOff x="5501231" y="3040518"/>
                <a:chExt cx="1212145" cy="3625105"/>
              </a:xfrm>
            </p:grpSpPr>
            <p:sp>
              <p:nvSpPr>
                <p:cNvPr id="42" name="Rectangle 41"/>
                <p:cNvSpPr/>
                <p:nvPr/>
              </p:nvSpPr>
              <p:spPr>
                <a:xfrm>
                  <a:off x="5501231" y="3040518"/>
                  <a:ext cx="1212145" cy="3021272"/>
                </a:xfrm>
                <a:prstGeom prst="rec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1.3 Billion</a:t>
                  </a:r>
                  <a:endParaRPr lang="en-US" sz="2800" dirty="0"/>
                </a:p>
              </p:txBody>
            </p:sp>
            <p:sp>
              <p:nvSpPr>
                <p:cNvPr id="43" name="TextBox 42"/>
                <p:cNvSpPr txBox="1"/>
                <p:nvPr/>
              </p:nvSpPr>
              <p:spPr>
                <a:xfrm>
                  <a:off x="5595910" y="6142403"/>
                  <a:ext cx="912630" cy="523220"/>
                </a:xfrm>
                <a:prstGeom prst="rect">
                  <a:avLst/>
                </a:prstGeom>
                <a:noFill/>
              </p:spPr>
              <p:txBody>
                <a:bodyPr wrap="none" rtlCol="0">
                  <a:spAutoFit/>
                </a:bodyPr>
                <a:lstStyle/>
                <a:p>
                  <a:r>
                    <a:rPr lang="en-US" sz="2800" b="1" dirty="0" smtClean="0">
                      <a:solidFill>
                        <a:schemeClr val="bg1"/>
                      </a:solidFill>
                    </a:rPr>
                    <a:t>2016</a:t>
                  </a:r>
                  <a:endParaRPr lang="en-US" sz="2800" b="1" dirty="0">
                    <a:solidFill>
                      <a:schemeClr val="bg1"/>
                    </a:solidFill>
                  </a:endParaRPr>
                </a:p>
              </p:txBody>
            </p:sp>
          </p:grpSp>
          <p:sp>
            <p:nvSpPr>
              <p:cNvPr id="41" name="TextBox 40"/>
              <p:cNvSpPr txBox="1"/>
              <p:nvPr/>
            </p:nvSpPr>
            <p:spPr>
              <a:xfrm>
                <a:off x="3896401" y="4269429"/>
                <a:ext cx="1076086" cy="707886"/>
              </a:xfrm>
              <a:prstGeom prst="rect">
                <a:avLst/>
              </a:prstGeom>
              <a:noFill/>
            </p:spPr>
            <p:txBody>
              <a:bodyPr wrap="none" rtlCol="0">
                <a:spAutoFit/>
              </a:bodyPr>
              <a:lstStyle/>
              <a:p>
                <a:r>
                  <a:rPr lang="en-US" sz="4000" dirty="0" smtClean="0">
                    <a:solidFill>
                      <a:srgbClr val="FFFFFF"/>
                    </a:solidFill>
                  </a:rPr>
                  <a:t>× 10</a:t>
                </a:r>
                <a:endParaRPr lang="en-US" sz="4000" dirty="0">
                  <a:solidFill>
                    <a:srgbClr val="FFFFFF"/>
                  </a:solidFill>
                </a:endParaRPr>
              </a:p>
            </p:txBody>
          </p:sp>
        </p:grpSp>
        <p:grpSp>
          <p:nvGrpSpPr>
            <p:cNvPr id="47" name="Group 46"/>
            <p:cNvGrpSpPr/>
            <p:nvPr/>
          </p:nvGrpSpPr>
          <p:grpSpPr>
            <a:xfrm>
              <a:off x="1147685" y="5474881"/>
              <a:ext cx="2910848" cy="1200336"/>
              <a:chOff x="-154892" y="3729708"/>
              <a:chExt cx="2910848" cy="1200336"/>
            </a:xfrm>
          </p:grpSpPr>
          <p:grpSp>
            <p:nvGrpSpPr>
              <p:cNvPr id="45" name="Group 44"/>
              <p:cNvGrpSpPr/>
              <p:nvPr/>
            </p:nvGrpSpPr>
            <p:grpSpPr>
              <a:xfrm>
                <a:off x="115440" y="3729708"/>
                <a:ext cx="2343101" cy="778792"/>
                <a:chOff x="115440" y="3729708"/>
                <a:chExt cx="2343101" cy="778792"/>
              </a:xfrm>
            </p:grpSpPr>
            <p:sp>
              <p:nvSpPr>
                <p:cNvPr id="35" name="Rectangle 34"/>
                <p:cNvSpPr/>
                <p:nvPr/>
              </p:nvSpPr>
              <p:spPr>
                <a:xfrm>
                  <a:off x="1246396" y="4039375"/>
                  <a:ext cx="1212145" cy="301752"/>
                </a:xfrm>
                <a:prstGeom prst="rec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127 M</a:t>
                  </a:r>
                  <a:endParaRPr lang="en-US" sz="2800" dirty="0"/>
                </a:p>
              </p:txBody>
            </p:sp>
            <p:pic>
              <p:nvPicPr>
                <p:cNvPr id="44" name="Picture 43"/>
                <p:cNvPicPr>
                  <a:picLocks noChangeAspect="1"/>
                </p:cNvPicPr>
                <p:nvPr/>
              </p:nvPicPr>
              <p:blipFill>
                <a:blip r:embed="rId5">
                  <a:extLst>
                    <a:ext uri="{BEBA8EAE-BF5A-486C-A8C5-ECC9F3942E4B}">
                      <a14:imgProps xmlns:a14="http://schemas.microsoft.com/office/drawing/2010/main">
                        <a14:imgLayer r:embed="rId6">
                          <a14:imgEffect>
                            <a14:backgroundRemoval t="4094" b="89474" l="13514" r="84459"/>
                          </a14:imgEffect>
                        </a14:imgLayer>
                      </a14:imgProps>
                    </a:ext>
                  </a:extLst>
                </a:blip>
                <a:stretch>
                  <a:fillRect/>
                </a:stretch>
              </p:blipFill>
              <p:spPr>
                <a:xfrm>
                  <a:off x="115440" y="3729708"/>
                  <a:ext cx="1348084" cy="778792"/>
                </a:xfrm>
                <a:prstGeom prst="rect">
                  <a:avLst/>
                </a:prstGeom>
              </p:spPr>
            </p:pic>
          </p:grpSp>
          <p:sp>
            <p:nvSpPr>
              <p:cNvPr id="46" name="TextBox 45"/>
              <p:cNvSpPr txBox="1"/>
              <p:nvPr/>
            </p:nvSpPr>
            <p:spPr>
              <a:xfrm>
                <a:off x="-154892" y="4406824"/>
                <a:ext cx="2910848" cy="523220"/>
              </a:xfrm>
              <a:prstGeom prst="rect">
                <a:avLst/>
              </a:prstGeom>
              <a:noFill/>
            </p:spPr>
            <p:txBody>
              <a:bodyPr wrap="none" rtlCol="0">
                <a:spAutoFit/>
              </a:bodyPr>
              <a:lstStyle/>
              <a:p>
                <a:r>
                  <a:rPr lang="en-US" sz="2800" b="1" dirty="0" smtClean="0">
                    <a:solidFill>
                      <a:schemeClr val="bg1"/>
                    </a:solidFill>
                  </a:rPr>
                  <a:t>1963 Clean Air Act</a:t>
                </a:r>
                <a:endParaRPr lang="en-US" sz="2800" b="1" dirty="0">
                  <a:solidFill>
                    <a:schemeClr val="bg1"/>
                  </a:solidFill>
                </a:endParaRPr>
              </a:p>
            </p:txBody>
          </p:sp>
        </p:grpSp>
      </p:grpSp>
      <p:grpSp>
        <p:nvGrpSpPr>
          <p:cNvPr id="7" name="Group 6"/>
          <p:cNvGrpSpPr/>
          <p:nvPr/>
        </p:nvGrpSpPr>
        <p:grpSpPr>
          <a:xfrm>
            <a:off x="1728675" y="2795576"/>
            <a:ext cx="5689600" cy="3655432"/>
            <a:chOff x="1728675" y="2795576"/>
            <a:chExt cx="5689600" cy="3655432"/>
          </a:xfrm>
        </p:grpSpPr>
        <p:pic>
          <p:nvPicPr>
            <p:cNvPr id="4" name="Picture 3"/>
            <p:cNvPicPr>
              <a:picLocks noChangeAspect="1"/>
            </p:cNvPicPr>
            <p:nvPr/>
          </p:nvPicPr>
          <p:blipFill>
            <a:blip r:embed="rId7"/>
            <a:stretch>
              <a:fillRect/>
            </a:stretch>
          </p:blipFill>
          <p:spPr>
            <a:xfrm>
              <a:off x="1728675" y="2795576"/>
              <a:ext cx="5689600" cy="3416300"/>
            </a:xfrm>
            <a:prstGeom prst="rect">
              <a:avLst/>
            </a:prstGeom>
          </p:spPr>
        </p:pic>
        <p:sp>
          <p:nvSpPr>
            <p:cNvPr id="6" name="Rectangle 5"/>
            <p:cNvSpPr/>
            <p:nvPr/>
          </p:nvSpPr>
          <p:spPr>
            <a:xfrm>
              <a:off x="1874110" y="6189398"/>
              <a:ext cx="5422900" cy="261610"/>
            </a:xfrm>
            <a:prstGeom prst="rect">
              <a:avLst/>
            </a:prstGeom>
          </p:spPr>
          <p:txBody>
            <a:bodyPr wrap="square">
              <a:spAutoFit/>
            </a:bodyPr>
            <a:lstStyle/>
            <a:p>
              <a:r>
                <a:rPr lang="en-US" sz="1100" dirty="0">
                  <a:solidFill>
                    <a:schemeClr val="bg1"/>
                  </a:solidFill>
                </a:rPr>
                <a:t>https://</a:t>
              </a:r>
              <a:r>
                <a:rPr lang="en-US" sz="1100" dirty="0" err="1">
                  <a:solidFill>
                    <a:schemeClr val="bg1"/>
                  </a:solidFill>
                </a:rPr>
                <a:t>ourfiniteworld.com</a:t>
              </a:r>
              <a:r>
                <a:rPr lang="en-US" sz="1100" dirty="0">
                  <a:solidFill>
                    <a:schemeClr val="bg1"/>
                  </a:solidFill>
                </a:rPr>
                <a:t>/2012/03/12/world-energy-consumption-since-1820-in-charts/</a:t>
              </a:r>
            </a:p>
          </p:txBody>
        </p:sp>
      </p:grpSp>
    </p:spTree>
    <p:extLst>
      <p:ext uri="{BB962C8B-B14F-4D97-AF65-F5344CB8AC3E}">
        <p14:creationId xmlns:p14="http://schemas.microsoft.com/office/powerpoint/2010/main" val="11148311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linds(horizontal)">
                                      <p:cBhvr>
                                        <p:cTn id="7" dur="500"/>
                                        <p:tgtEl>
                                          <p:spTgt spid="49"/>
                                        </p:tgtEl>
                                      </p:cBhvr>
                                    </p:animEffect>
                                  </p:childTnLst>
                                  <p:subTnLst>
                                    <p:set>
                                      <p:cBhvr override="childStyle">
                                        <p:cTn dur="1" fill="hold" display="0" masterRel="nextClick" afterEffect="1"/>
                                        <p:tgtEl>
                                          <p:spTgt spid="49"/>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blinds(horizontal)">
                                      <p:cBhvr>
                                        <p:cTn id="12" dur="500"/>
                                        <p:tgtEl>
                                          <p:spTgt spid="48"/>
                                        </p:tgtEl>
                                      </p:cBhvr>
                                    </p:animEffect>
                                  </p:childTnLst>
                                  <p:subTnLst>
                                    <p:set>
                                      <p:cBhvr override="childStyle">
                                        <p:cTn dur="1" fill="hold" display="0" masterRel="nextClick" afterEffect="1"/>
                                        <p:tgtEl>
                                          <p:spTgt spid="48"/>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28985" y="-76793"/>
            <a:ext cx="6538944" cy="923330"/>
          </a:xfrm>
          <a:prstGeom prst="rect">
            <a:avLst/>
          </a:prstGeom>
          <a:noFill/>
        </p:spPr>
        <p:txBody>
          <a:bodyPr wrap="none" rtlCol="0">
            <a:spAutoFit/>
          </a:bodyPr>
          <a:lstStyle/>
          <a:p>
            <a:r>
              <a:rPr lang="en-US" sz="5400" dirty="0" smtClean="0"/>
              <a:t>Science versus Politics</a:t>
            </a:r>
            <a:endParaRPr lang="en-US" sz="5400" i="1" dirty="0"/>
          </a:p>
        </p:txBody>
      </p:sp>
      <p:pic>
        <p:nvPicPr>
          <p:cNvPr id="8" name="Picture 7" descr="Screen Shot 2019-11-15 at 2.54.3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7470"/>
            <a:ext cx="5909907" cy="2960259"/>
          </a:xfrm>
          <a:prstGeom prst="rect">
            <a:avLst/>
          </a:prstGeom>
        </p:spPr>
      </p:pic>
      <p:pic>
        <p:nvPicPr>
          <p:cNvPr id="7" name="Picture 6" descr="Screen Shot 2019-11-14 at 6.30.0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9602" y="3139599"/>
            <a:ext cx="5994400" cy="3718401"/>
          </a:xfrm>
          <a:prstGeom prst="rect">
            <a:avLst/>
          </a:prstGeom>
        </p:spPr>
      </p:pic>
      <p:sp>
        <p:nvSpPr>
          <p:cNvPr id="4" name="Oval Callout 3"/>
          <p:cNvSpPr/>
          <p:nvPr/>
        </p:nvSpPr>
        <p:spPr>
          <a:xfrm>
            <a:off x="4929208" y="478359"/>
            <a:ext cx="4214792" cy="2622549"/>
          </a:xfrm>
          <a:prstGeom prst="wedgeEllipseCallout">
            <a:avLst>
              <a:gd name="adj1" fmla="val -57765"/>
              <a:gd name="adj2" fmla="val 29073"/>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r>
              <a:rPr lang="en-US" sz="2400" dirty="0" smtClean="0">
                <a:solidFill>
                  <a:schemeClr val="tx1"/>
                </a:solidFill>
              </a:rPr>
              <a:t>The scientific evidence shows that there is no threshold below which PM exposure does not have harmful effects on health. </a:t>
            </a:r>
            <a:endParaRPr lang="en-US" sz="2400" dirty="0">
              <a:solidFill>
                <a:schemeClr val="tx1"/>
              </a:solidFill>
            </a:endParaRPr>
          </a:p>
        </p:txBody>
      </p:sp>
      <p:sp>
        <p:nvSpPr>
          <p:cNvPr id="6" name="Oval Callout 5"/>
          <p:cNvSpPr/>
          <p:nvPr/>
        </p:nvSpPr>
        <p:spPr>
          <a:xfrm>
            <a:off x="940112" y="4206105"/>
            <a:ext cx="3989096" cy="2651895"/>
          </a:xfrm>
          <a:prstGeom prst="wedgeEllipseCallout">
            <a:avLst>
              <a:gd name="adj1" fmla="val 82781"/>
              <a:gd name="adj2" fmla="val -30892"/>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We can’t ask everyone to stop driving tomorrow. But we can establish regulations for reducing emissions.</a:t>
            </a:r>
            <a:endParaRPr lang="en-US" sz="2400" dirty="0">
              <a:solidFill>
                <a:schemeClr val="tx1"/>
              </a:solidFill>
            </a:endParaRPr>
          </a:p>
        </p:txBody>
      </p:sp>
    </p:spTree>
    <p:extLst>
      <p:ext uri="{BB962C8B-B14F-4D97-AF65-F5344CB8AC3E}">
        <p14:creationId xmlns:p14="http://schemas.microsoft.com/office/powerpoint/2010/main" val="29361074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1"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1"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6"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stretch>
            <a:fillRect/>
          </a:stretch>
        </p:blipFill>
        <p:spPr>
          <a:xfrm>
            <a:off x="0" y="0"/>
            <a:ext cx="9144000" cy="6858000"/>
          </a:xfrm>
          <a:prstGeom prst="rect">
            <a:avLst/>
          </a:prstGeom>
        </p:spPr>
      </p:pic>
      <p:grpSp>
        <p:nvGrpSpPr>
          <p:cNvPr id="17" name="Group 16"/>
          <p:cNvGrpSpPr/>
          <p:nvPr/>
        </p:nvGrpSpPr>
        <p:grpSpPr>
          <a:xfrm>
            <a:off x="4939858" y="241015"/>
            <a:ext cx="3937900" cy="6598725"/>
            <a:chOff x="4939858" y="241015"/>
            <a:chExt cx="3937900" cy="6598725"/>
          </a:xfrm>
        </p:grpSpPr>
        <p:sp>
          <p:nvSpPr>
            <p:cNvPr id="6" name="Rectangle 5"/>
            <p:cNvSpPr/>
            <p:nvPr/>
          </p:nvSpPr>
          <p:spPr>
            <a:xfrm>
              <a:off x="5563058" y="241015"/>
              <a:ext cx="3314700" cy="6598725"/>
            </a:xfrm>
            <a:prstGeom prst="rect">
              <a:avLst/>
            </a:prstGeom>
            <a:solidFill>
              <a:srgbClr val="CCFFCC"/>
            </a:solidFill>
          </p:spPr>
          <p:txBody>
            <a:bodyPr wrap="square">
              <a:spAutoFit/>
            </a:bodyPr>
            <a:lstStyle/>
            <a:p>
              <a:pPr>
                <a:lnSpc>
                  <a:spcPct val="70000"/>
                </a:lnSpc>
              </a:pPr>
              <a:r>
                <a:rPr lang="en-US" sz="1200" b="1" dirty="0" smtClean="0"/>
                <a:t>PM2.5		</a:t>
              </a:r>
              <a:r>
                <a:rPr lang="en-US" sz="1200" dirty="0" smtClean="0"/>
                <a:t>25 </a:t>
              </a:r>
              <a:r>
                <a:rPr lang="en-US" sz="1200" dirty="0"/>
                <a:t>μg/m3 de media en </a:t>
              </a:r>
              <a:r>
                <a:rPr lang="en-US" sz="1200" dirty="0" smtClean="0"/>
                <a:t>24h</a:t>
              </a:r>
            </a:p>
            <a:p>
              <a:pPr>
                <a:lnSpc>
                  <a:spcPct val="70000"/>
                </a:lnSpc>
              </a:pPr>
              <a:endParaRPr lang="en-US" sz="1200" dirty="0" smtClean="0"/>
            </a:p>
            <a:p>
              <a:pPr>
                <a:lnSpc>
                  <a:spcPct val="70000"/>
                </a:lnSpc>
              </a:pPr>
              <a:r>
                <a:rPr lang="en-US" sz="1200" dirty="0" smtClean="0"/>
                <a:t>		10 </a:t>
              </a:r>
              <a:r>
                <a:rPr lang="en-US" sz="1200" dirty="0"/>
                <a:t>μg/m3 de media </a:t>
              </a:r>
              <a:r>
                <a:rPr lang="en-US" sz="1200" dirty="0" smtClean="0"/>
                <a:t>annual</a:t>
              </a:r>
            </a:p>
            <a:p>
              <a:pPr>
                <a:lnSpc>
                  <a:spcPct val="70000"/>
                </a:lnSpc>
              </a:pPr>
              <a:endParaRPr lang="en-US" sz="1200" dirty="0" smtClean="0"/>
            </a:p>
            <a:p>
              <a:pPr>
                <a:lnSpc>
                  <a:spcPct val="80000"/>
                </a:lnSpc>
              </a:pPr>
              <a:endParaRPr lang="en-US" sz="1200" dirty="0" smtClean="0"/>
            </a:p>
            <a:p>
              <a:pPr>
                <a:lnSpc>
                  <a:spcPct val="70000"/>
                </a:lnSpc>
              </a:pPr>
              <a:r>
                <a:rPr lang="el-GR" sz="1200" b="1" dirty="0"/>
                <a:t>SO2</a:t>
              </a:r>
              <a:r>
                <a:rPr lang="en-US" sz="1200" b="1" dirty="0"/>
                <a:t>		</a:t>
              </a:r>
              <a:r>
                <a:rPr lang="el-GR" sz="1200" dirty="0"/>
                <a:t>500 μg/m3 de media en 10 min</a:t>
              </a:r>
              <a:endParaRPr lang="en-US" sz="1200" dirty="0"/>
            </a:p>
            <a:p>
              <a:pPr>
                <a:lnSpc>
                  <a:spcPct val="70000"/>
                </a:lnSpc>
              </a:pPr>
              <a:endParaRPr lang="en-US" sz="1200" dirty="0"/>
            </a:p>
            <a:p>
              <a:pPr>
                <a:lnSpc>
                  <a:spcPct val="70000"/>
                </a:lnSpc>
              </a:pPr>
              <a:r>
                <a:rPr lang="en-US" sz="1200" dirty="0"/>
                <a:t>		</a:t>
              </a:r>
              <a:r>
                <a:rPr lang="el-GR" sz="1200" dirty="0"/>
                <a:t>20 μg/m3 media en </a:t>
              </a:r>
              <a:r>
                <a:rPr lang="el-GR" sz="1200" dirty="0" smtClean="0"/>
                <a:t>24h</a:t>
              </a:r>
              <a:endParaRPr lang="en-US" sz="1200" dirty="0" smtClean="0"/>
            </a:p>
            <a:p>
              <a:pPr>
                <a:lnSpc>
                  <a:spcPct val="70000"/>
                </a:lnSpc>
              </a:pPr>
              <a:endParaRPr lang="en-US" sz="1200" dirty="0" smtClean="0"/>
            </a:p>
            <a:p>
              <a:endParaRPr lang="en-US" sz="1200" dirty="0" smtClean="0"/>
            </a:p>
            <a:p>
              <a:pPr>
                <a:lnSpc>
                  <a:spcPct val="70000"/>
                </a:lnSpc>
              </a:pPr>
              <a:r>
                <a:rPr lang="en-US" sz="1200" b="1" dirty="0"/>
                <a:t>NO2		</a:t>
              </a:r>
              <a:r>
                <a:rPr lang="en-US" sz="1200" dirty="0"/>
                <a:t>200 μg/m3 de media en </a:t>
              </a:r>
              <a:r>
                <a:rPr lang="en-US" sz="1200" dirty="0" smtClean="0"/>
                <a:t>1h</a:t>
              </a:r>
              <a:endParaRPr lang="en-US" sz="1200" dirty="0"/>
            </a:p>
            <a:p>
              <a:pPr>
                <a:lnSpc>
                  <a:spcPct val="70000"/>
                </a:lnSpc>
              </a:pPr>
              <a:endParaRPr lang="en-US" sz="1200" dirty="0"/>
            </a:p>
            <a:p>
              <a:pPr>
                <a:lnSpc>
                  <a:spcPct val="70000"/>
                </a:lnSpc>
              </a:pPr>
              <a:r>
                <a:rPr lang="en-US" sz="1200" dirty="0"/>
                <a:t>		40 μg/m3 de media </a:t>
              </a:r>
              <a:r>
                <a:rPr lang="en-US" sz="1200" dirty="0" smtClean="0"/>
                <a:t>annual</a:t>
              </a:r>
            </a:p>
            <a:p>
              <a:pPr>
                <a:lnSpc>
                  <a:spcPct val="70000"/>
                </a:lnSpc>
              </a:pPr>
              <a:endParaRPr lang="en-US" sz="1200" dirty="0" smtClean="0"/>
            </a:p>
            <a:p>
              <a:pPr>
                <a:lnSpc>
                  <a:spcPct val="80000"/>
                </a:lnSpc>
              </a:pPr>
              <a:endParaRPr lang="en-US" sz="1200" dirty="0" smtClean="0"/>
            </a:p>
            <a:p>
              <a:pPr>
                <a:lnSpc>
                  <a:spcPct val="80000"/>
                </a:lnSpc>
              </a:pPr>
              <a:r>
                <a:rPr lang="en-US" sz="1200" b="1" dirty="0"/>
                <a:t>PM10		</a:t>
              </a:r>
              <a:r>
                <a:rPr lang="en-US" sz="1200" dirty="0"/>
                <a:t>50 μg/m3 de media en 24h</a:t>
              </a:r>
            </a:p>
            <a:p>
              <a:pPr>
                <a:lnSpc>
                  <a:spcPct val="80000"/>
                </a:lnSpc>
              </a:pPr>
              <a:endParaRPr lang="en-US" sz="1200" dirty="0"/>
            </a:p>
            <a:p>
              <a:pPr>
                <a:lnSpc>
                  <a:spcPct val="80000"/>
                </a:lnSpc>
              </a:pPr>
              <a:r>
                <a:rPr lang="en-US" sz="1200" dirty="0"/>
                <a:t>		20 μg/m3 de media </a:t>
              </a:r>
              <a:r>
                <a:rPr lang="en-US" sz="1200" dirty="0" smtClean="0"/>
                <a:t>annual</a:t>
              </a:r>
            </a:p>
            <a:p>
              <a:pPr>
                <a:lnSpc>
                  <a:spcPct val="80000"/>
                </a:lnSpc>
              </a:pPr>
              <a:endParaRPr lang="en-US" sz="1200" dirty="0" smtClean="0"/>
            </a:p>
            <a:p>
              <a:pPr>
                <a:lnSpc>
                  <a:spcPct val="80000"/>
                </a:lnSpc>
              </a:pPr>
              <a:endParaRPr lang="en-US" sz="1200" dirty="0" smtClean="0"/>
            </a:p>
            <a:p>
              <a:pPr>
                <a:lnSpc>
                  <a:spcPct val="80000"/>
                </a:lnSpc>
              </a:pPr>
              <a:endParaRPr lang="en-US" sz="1200" b="1" dirty="0"/>
            </a:p>
            <a:p>
              <a:pPr>
                <a:lnSpc>
                  <a:spcPct val="70000"/>
                </a:lnSpc>
              </a:pPr>
              <a:r>
                <a:rPr lang="fr-FR" sz="1200" b="1" dirty="0" smtClean="0"/>
                <a:t>CO </a:t>
              </a:r>
              <a:r>
                <a:rPr lang="fr-FR" sz="1200" dirty="0" smtClean="0"/>
                <a:t>		15 </a:t>
              </a:r>
              <a:r>
                <a:rPr lang="fr-FR" sz="1200" dirty="0"/>
                <a:t>minutes – 100 mg/m3.</a:t>
              </a:r>
            </a:p>
            <a:p>
              <a:pPr>
                <a:lnSpc>
                  <a:spcPct val="70000"/>
                </a:lnSpc>
              </a:pPr>
              <a:endParaRPr lang="fr-FR" sz="1200" dirty="0"/>
            </a:p>
            <a:p>
              <a:pPr>
                <a:lnSpc>
                  <a:spcPct val="70000"/>
                </a:lnSpc>
              </a:pPr>
              <a:r>
                <a:rPr lang="fr-FR" sz="1200" dirty="0" smtClean="0"/>
                <a:t>		1 </a:t>
              </a:r>
              <a:r>
                <a:rPr lang="fr-FR" sz="1200" dirty="0" err="1"/>
                <a:t>hour</a:t>
              </a:r>
              <a:r>
                <a:rPr lang="fr-FR" sz="1200" dirty="0"/>
                <a:t> – 35 mg/ m3.</a:t>
              </a:r>
            </a:p>
            <a:p>
              <a:pPr>
                <a:lnSpc>
                  <a:spcPct val="70000"/>
                </a:lnSpc>
              </a:pPr>
              <a:endParaRPr lang="fr-FR" sz="1200" dirty="0"/>
            </a:p>
            <a:p>
              <a:pPr>
                <a:lnSpc>
                  <a:spcPct val="70000"/>
                </a:lnSpc>
              </a:pPr>
              <a:r>
                <a:rPr lang="fr-FR" sz="1200" dirty="0" smtClean="0"/>
                <a:t>		8 </a:t>
              </a:r>
              <a:r>
                <a:rPr lang="fr-FR" sz="1200" dirty="0" err="1"/>
                <a:t>hours</a:t>
              </a:r>
              <a:r>
                <a:rPr lang="fr-FR" sz="1200" dirty="0"/>
                <a:t> – 10 mg/ m3.</a:t>
              </a:r>
            </a:p>
            <a:p>
              <a:pPr>
                <a:lnSpc>
                  <a:spcPct val="70000"/>
                </a:lnSpc>
              </a:pPr>
              <a:endParaRPr lang="fr-FR" sz="1200" dirty="0"/>
            </a:p>
            <a:p>
              <a:pPr>
                <a:lnSpc>
                  <a:spcPct val="70000"/>
                </a:lnSpc>
              </a:pPr>
              <a:r>
                <a:rPr lang="fr-FR" sz="1200" dirty="0" smtClean="0"/>
                <a:t>		24 </a:t>
              </a:r>
              <a:r>
                <a:rPr lang="fr-FR" sz="1200" dirty="0" err="1"/>
                <a:t>hours</a:t>
              </a:r>
              <a:r>
                <a:rPr lang="fr-FR" sz="1200" dirty="0"/>
                <a:t> – 7 mg/</a:t>
              </a:r>
              <a:r>
                <a:rPr lang="fr-FR" sz="1200" dirty="0" smtClean="0"/>
                <a:t>m3</a:t>
              </a:r>
            </a:p>
            <a:p>
              <a:pPr>
                <a:lnSpc>
                  <a:spcPct val="70000"/>
                </a:lnSpc>
              </a:pPr>
              <a:endParaRPr lang="en-US" sz="1200" dirty="0"/>
            </a:p>
            <a:p>
              <a:pPr>
                <a:lnSpc>
                  <a:spcPct val="80000"/>
                </a:lnSpc>
              </a:pPr>
              <a:endParaRPr lang="en-US" sz="1200" b="1" dirty="0" smtClean="0"/>
            </a:p>
            <a:p>
              <a:pPr>
                <a:lnSpc>
                  <a:spcPct val="80000"/>
                </a:lnSpc>
              </a:pPr>
              <a:r>
                <a:rPr lang="en-US" sz="1200" b="1" dirty="0" smtClean="0"/>
                <a:t>Benzene</a:t>
              </a:r>
              <a:r>
                <a:rPr lang="en-US" sz="1200" dirty="0" smtClean="0"/>
                <a:t>	0</a:t>
              </a:r>
              <a:endParaRPr lang="en-US" sz="1200" dirty="0"/>
            </a:p>
            <a:p>
              <a:pPr>
                <a:lnSpc>
                  <a:spcPct val="80000"/>
                </a:lnSpc>
              </a:pPr>
              <a:endParaRPr lang="en-US" sz="1200" dirty="0" smtClean="0"/>
            </a:p>
            <a:p>
              <a:pPr>
                <a:lnSpc>
                  <a:spcPct val="80000"/>
                </a:lnSpc>
              </a:pPr>
              <a:endParaRPr lang="en-US" sz="1200" dirty="0"/>
            </a:p>
            <a:p>
              <a:pPr>
                <a:lnSpc>
                  <a:spcPct val="80000"/>
                </a:lnSpc>
              </a:pPr>
              <a:r>
                <a:rPr lang="el-GR" sz="1200" b="1" dirty="0"/>
                <a:t>O3</a:t>
              </a:r>
              <a:r>
                <a:rPr lang="en-US" sz="1200" b="1" dirty="0"/>
                <a:t>		</a:t>
              </a:r>
              <a:r>
                <a:rPr lang="el-GR" sz="1200" dirty="0"/>
                <a:t>100 μg/m3 de media en </a:t>
              </a:r>
              <a:r>
                <a:rPr lang="el-GR" sz="1200" dirty="0" smtClean="0"/>
                <a:t>8h</a:t>
              </a:r>
              <a:endParaRPr lang="en-US" sz="1200" dirty="0" smtClean="0"/>
            </a:p>
            <a:p>
              <a:pPr>
                <a:lnSpc>
                  <a:spcPct val="80000"/>
                </a:lnSpc>
              </a:pPr>
              <a:endParaRPr lang="en-US" sz="1200" dirty="0"/>
            </a:p>
            <a:p>
              <a:pPr>
                <a:lnSpc>
                  <a:spcPct val="80000"/>
                </a:lnSpc>
              </a:pPr>
              <a:endParaRPr lang="en-US" sz="1200" dirty="0" smtClean="0"/>
            </a:p>
            <a:p>
              <a:pPr>
                <a:lnSpc>
                  <a:spcPct val="80000"/>
                </a:lnSpc>
              </a:pPr>
              <a:endParaRPr lang="en-US" sz="1200" dirty="0"/>
            </a:p>
            <a:p>
              <a:pPr>
                <a:lnSpc>
                  <a:spcPct val="80000"/>
                </a:lnSpc>
              </a:pPr>
              <a:endParaRPr lang="en-US" sz="1200" dirty="0" smtClean="0"/>
            </a:p>
            <a:p>
              <a:pPr>
                <a:lnSpc>
                  <a:spcPct val="80000"/>
                </a:lnSpc>
              </a:pPr>
              <a:endParaRPr lang="en-US" sz="1200" dirty="0"/>
            </a:p>
            <a:p>
              <a:pPr>
                <a:lnSpc>
                  <a:spcPct val="80000"/>
                </a:lnSpc>
              </a:pPr>
              <a:endParaRPr lang="en-US" sz="1200" dirty="0" smtClean="0"/>
            </a:p>
            <a:p>
              <a:pPr>
                <a:lnSpc>
                  <a:spcPct val="80000"/>
                </a:lnSpc>
              </a:pPr>
              <a:endParaRPr lang="en-US" sz="1200" dirty="0"/>
            </a:p>
            <a:p>
              <a:pPr>
                <a:lnSpc>
                  <a:spcPct val="80000"/>
                </a:lnSpc>
              </a:pPr>
              <a:endParaRPr lang="en-US" sz="1200" dirty="0"/>
            </a:p>
            <a:p>
              <a:endParaRPr lang="el-GR" sz="1200" dirty="0"/>
            </a:p>
            <a:p>
              <a:pPr>
                <a:lnSpc>
                  <a:spcPct val="80000"/>
                </a:lnSpc>
              </a:pPr>
              <a:r>
                <a:rPr lang="en-US" sz="1200" b="1" dirty="0" smtClean="0"/>
                <a:t>Polycyclic	</a:t>
              </a:r>
              <a:r>
                <a:rPr lang="en-US" sz="1200" dirty="0" smtClean="0"/>
                <a:t>0</a:t>
              </a:r>
            </a:p>
            <a:p>
              <a:pPr>
                <a:lnSpc>
                  <a:spcPct val="80000"/>
                </a:lnSpc>
              </a:pPr>
              <a:r>
                <a:rPr lang="en-US" sz="1200" b="1" dirty="0" smtClean="0"/>
                <a:t>Aromatic</a:t>
              </a:r>
            </a:p>
            <a:p>
              <a:pPr>
                <a:lnSpc>
                  <a:spcPct val="80000"/>
                </a:lnSpc>
              </a:pPr>
              <a:r>
                <a:rPr lang="en-US" sz="1200" b="1" dirty="0" smtClean="0"/>
                <a:t>Hydrocarbons</a:t>
              </a:r>
              <a:endParaRPr lang="en-US" sz="1200" b="1" dirty="0"/>
            </a:p>
          </p:txBody>
        </p:sp>
        <p:sp>
          <p:nvSpPr>
            <p:cNvPr id="9" name="TextBox 8"/>
            <p:cNvSpPr txBox="1"/>
            <p:nvPr/>
          </p:nvSpPr>
          <p:spPr>
            <a:xfrm rot="20784350">
              <a:off x="4939858" y="2690336"/>
              <a:ext cx="686681" cy="369332"/>
            </a:xfrm>
            <a:prstGeom prst="rect">
              <a:avLst/>
            </a:prstGeom>
            <a:solidFill>
              <a:srgbClr val="CCFFCC"/>
            </a:solidFill>
          </p:spPr>
          <p:txBody>
            <a:bodyPr wrap="none" rtlCol="0">
              <a:spAutoFit/>
            </a:bodyPr>
            <a:lstStyle/>
            <a:p>
              <a:r>
                <a:rPr lang="en-US" dirty="0" smtClean="0"/>
                <a:t>WHO</a:t>
              </a:r>
              <a:endParaRPr lang="en-US" dirty="0"/>
            </a:p>
          </p:txBody>
        </p:sp>
      </p:grpSp>
      <p:grpSp>
        <p:nvGrpSpPr>
          <p:cNvPr id="16" name="Group 15"/>
          <p:cNvGrpSpPr/>
          <p:nvPr/>
        </p:nvGrpSpPr>
        <p:grpSpPr>
          <a:xfrm>
            <a:off x="96982" y="6350"/>
            <a:ext cx="4067023" cy="6858000"/>
            <a:chOff x="181647" y="6350"/>
            <a:chExt cx="4067023" cy="6858000"/>
          </a:xfrm>
        </p:grpSpPr>
        <p:pic>
          <p:nvPicPr>
            <p:cNvPr id="4" name="Picture 3" descr="Screen Shot 2017-03-23 at 2.09.46 PM.png"/>
            <p:cNvPicPr>
              <a:picLocks noChangeAspect="1"/>
            </p:cNvPicPr>
            <p:nvPr/>
          </p:nvPicPr>
          <p:blipFill rotWithShape="1">
            <a:blip r:embed="rId3">
              <a:duotone>
                <a:prstClr val="black"/>
                <a:schemeClr val="accent3">
                  <a:tint val="45000"/>
                  <a:satMod val="400000"/>
                </a:schemeClr>
              </a:duotone>
              <a:extLst>
                <a:ext uri="{28A0092B-C50C-407E-A947-70E740481C1C}">
                  <a14:useLocalDpi xmlns:a14="http://schemas.microsoft.com/office/drawing/2010/main" val="0"/>
                </a:ext>
              </a:extLst>
            </a:blip>
            <a:srcRect r="55183"/>
            <a:stretch/>
          </p:blipFill>
          <p:spPr>
            <a:xfrm>
              <a:off x="1644129" y="6350"/>
              <a:ext cx="2604541" cy="6858000"/>
            </a:xfrm>
            <a:prstGeom prst="rect">
              <a:avLst/>
            </a:prstGeom>
            <a:solidFill>
              <a:srgbClr val="CCFFCC"/>
            </a:solidFill>
          </p:spPr>
        </p:pic>
        <p:sp>
          <p:nvSpPr>
            <p:cNvPr id="10" name="TextBox 9"/>
            <p:cNvSpPr txBox="1"/>
            <p:nvPr/>
          </p:nvSpPr>
          <p:spPr>
            <a:xfrm rot="20284492">
              <a:off x="181647" y="2875001"/>
              <a:ext cx="1706379" cy="369332"/>
            </a:xfrm>
            <a:prstGeom prst="rect">
              <a:avLst/>
            </a:prstGeom>
            <a:solidFill>
              <a:srgbClr val="DCFF81"/>
            </a:solidFill>
          </p:spPr>
          <p:txBody>
            <a:bodyPr wrap="none" rtlCol="0">
              <a:spAutoFit/>
            </a:bodyPr>
            <a:lstStyle/>
            <a:p>
              <a:r>
                <a:rPr lang="en-US" dirty="0" smtClean="0"/>
                <a:t>European Union</a:t>
              </a:r>
              <a:endParaRPr lang="en-US" dirty="0"/>
            </a:p>
          </p:txBody>
        </p:sp>
      </p:grpSp>
      <p:sp>
        <p:nvSpPr>
          <p:cNvPr id="15" name="TextBox 14"/>
          <p:cNvSpPr txBox="1"/>
          <p:nvPr/>
        </p:nvSpPr>
        <p:spPr>
          <a:xfrm>
            <a:off x="4504977" y="241015"/>
            <a:ext cx="423334" cy="6247864"/>
          </a:xfrm>
          <a:prstGeom prst="rect">
            <a:avLst/>
          </a:prstGeom>
          <a:noFill/>
        </p:spPr>
        <p:txBody>
          <a:bodyPr wrap="square" rtlCol="0">
            <a:spAutoFit/>
          </a:bodyPr>
          <a:lstStyle/>
          <a:p>
            <a:r>
              <a:rPr lang="en-US" sz="4000" dirty="0" err="1" smtClean="0">
                <a:solidFill>
                  <a:schemeClr val="bg1"/>
                </a:solidFill>
                <a:cs typeface="Arial"/>
              </a:rPr>
              <a:t>Guidel</a:t>
            </a:r>
            <a:endParaRPr lang="en-US" sz="4000" dirty="0" smtClean="0">
              <a:solidFill>
                <a:schemeClr val="bg1"/>
              </a:solidFill>
              <a:cs typeface="Arial"/>
            </a:endParaRPr>
          </a:p>
          <a:p>
            <a:r>
              <a:rPr lang="en-US" sz="4000" dirty="0" err="1" smtClean="0">
                <a:solidFill>
                  <a:schemeClr val="bg1"/>
                </a:solidFill>
                <a:cs typeface="Arial"/>
              </a:rPr>
              <a:t>ines</a:t>
            </a:r>
            <a:endParaRPr lang="en-US" sz="4000" dirty="0">
              <a:solidFill>
                <a:schemeClr val="bg1"/>
              </a:solidFill>
              <a:cs typeface="Arial"/>
            </a:endParaRPr>
          </a:p>
        </p:txBody>
      </p:sp>
      <p:sp>
        <p:nvSpPr>
          <p:cNvPr id="2" name="Oval 1"/>
          <p:cNvSpPr/>
          <p:nvPr/>
        </p:nvSpPr>
        <p:spPr>
          <a:xfrm>
            <a:off x="816030" y="2387697"/>
            <a:ext cx="8061728" cy="565415"/>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968430" y="4214305"/>
            <a:ext cx="8061728" cy="565415"/>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894123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9-11-14 at 5.36.4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78890"/>
            <a:ext cx="9144000" cy="5252621"/>
          </a:xfrm>
          <a:prstGeom prst="rect">
            <a:avLst/>
          </a:prstGeom>
        </p:spPr>
      </p:pic>
      <p:sp>
        <p:nvSpPr>
          <p:cNvPr id="3" name="Rectangle 2"/>
          <p:cNvSpPr/>
          <p:nvPr/>
        </p:nvSpPr>
        <p:spPr>
          <a:xfrm>
            <a:off x="2253778" y="230200"/>
            <a:ext cx="4553422" cy="461665"/>
          </a:xfrm>
          <a:prstGeom prst="rect">
            <a:avLst/>
          </a:prstGeom>
        </p:spPr>
        <p:txBody>
          <a:bodyPr wrap="square">
            <a:spAutoFit/>
          </a:bodyPr>
          <a:lstStyle/>
          <a:p>
            <a:r>
              <a:rPr lang="en-US" sz="2400" dirty="0"/>
              <a:t>http://</a:t>
            </a:r>
            <a:r>
              <a:rPr lang="en-US" sz="2400" dirty="0" err="1"/>
              <a:t>aqicn.org</a:t>
            </a:r>
            <a:r>
              <a:rPr lang="en-US" sz="2400" dirty="0"/>
              <a:t>/map/</a:t>
            </a:r>
            <a:r>
              <a:rPr lang="en-US" sz="2400" dirty="0" err="1"/>
              <a:t>europe</a:t>
            </a:r>
            <a:r>
              <a:rPr lang="en-US" sz="2400" dirty="0"/>
              <a:t>/</a:t>
            </a:r>
          </a:p>
        </p:txBody>
      </p:sp>
    </p:spTree>
    <p:extLst>
      <p:ext uri="{BB962C8B-B14F-4D97-AF65-F5344CB8AC3E}">
        <p14:creationId xmlns:p14="http://schemas.microsoft.com/office/powerpoint/2010/main" val="371697329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66749" y="688446"/>
            <a:ext cx="3949700" cy="2527300"/>
          </a:xfrm>
          <a:prstGeom prst="rect">
            <a:avLst/>
          </a:prstGeom>
        </p:spPr>
      </p:pic>
      <p:sp>
        <p:nvSpPr>
          <p:cNvPr id="8" name="TextBox 7"/>
          <p:cNvSpPr txBox="1"/>
          <p:nvPr/>
        </p:nvSpPr>
        <p:spPr>
          <a:xfrm>
            <a:off x="842256" y="3240726"/>
            <a:ext cx="3533352" cy="369332"/>
          </a:xfrm>
          <a:prstGeom prst="rect">
            <a:avLst/>
          </a:prstGeom>
          <a:noFill/>
        </p:spPr>
        <p:txBody>
          <a:bodyPr wrap="none" rtlCol="0">
            <a:spAutoFit/>
          </a:bodyPr>
          <a:lstStyle/>
          <a:p>
            <a:r>
              <a:rPr lang="en-US" i="1" dirty="0" smtClean="0"/>
              <a:t>C = </a:t>
            </a:r>
            <a:r>
              <a:rPr lang="en-US" i="1" dirty="0" err="1" smtClean="0"/>
              <a:t>C</a:t>
            </a:r>
            <a:r>
              <a:rPr lang="en-US" i="1" baseline="-25000" dirty="0" err="1" smtClean="0"/>
              <a:t>low</a:t>
            </a:r>
            <a:r>
              <a:rPr lang="en-US" i="1" dirty="0" smtClean="0"/>
              <a:t> + (</a:t>
            </a:r>
            <a:r>
              <a:rPr lang="en-US" i="1" dirty="0" err="1" smtClean="0"/>
              <a:t>C</a:t>
            </a:r>
            <a:r>
              <a:rPr lang="en-US" i="1" baseline="-25000" dirty="0" err="1" smtClean="0"/>
              <a:t>high</a:t>
            </a:r>
            <a:r>
              <a:rPr lang="en-US" i="1" dirty="0" err="1" smtClean="0"/>
              <a:t>-C</a:t>
            </a:r>
            <a:r>
              <a:rPr lang="en-US" i="1" baseline="-25000" dirty="0" err="1" smtClean="0"/>
              <a:t>low</a:t>
            </a:r>
            <a:r>
              <a:rPr lang="en-US" i="1" dirty="0" smtClean="0"/>
              <a:t>)(I-</a:t>
            </a:r>
            <a:r>
              <a:rPr lang="en-US" i="1" dirty="0" err="1" smtClean="0"/>
              <a:t>I</a:t>
            </a:r>
            <a:r>
              <a:rPr lang="en-US" i="1" baseline="-25000" dirty="0" err="1" smtClean="0"/>
              <a:t>low</a:t>
            </a:r>
            <a:r>
              <a:rPr lang="en-US" i="1" dirty="0" smtClean="0"/>
              <a:t>)/(</a:t>
            </a:r>
            <a:r>
              <a:rPr lang="en-US" i="1" dirty="0" err="1" smtClean="0"/>
              <a:t>I</a:t>
            </a:r>
            <a:r>
              <a:rPr lang="en-US" i="1" baseline="-25000" dirty="0" err="1" smtClean="0"/>
              <a:t>igh</a:t>
            </a:r>
            <a:r>
              <a:rPr lang="en-US" i="1" dirty="0" err="1" smtClean="0"/>
              <a:t>-I</a:t>
            </a:r>
            <a:r>
              <a:rPr lang="en-US" i="1" baseline="-25000" dirty="0" err="1" smtClean="0"/>
              <a:t>low</a:t>
            </a:r>
            <a:r>
              <a:rPr lang="en-US" i="1" dirty="0" smtClean="0"/>
              <a:t>)</a:t>
            </a:r>
            <a:endParaRPr lang="en-US" i="1" dirty="0"/>
          </a:p>
        </p:txBody>
      </p:sp>
      <p:pic>
        <p:nvPicPr>
          <p:cNvPr id="11" name="Picture 10" descr="Screen Shot 2019-11-14 at 5.55.3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408" y="3871913"/>
            <a:ext cx="7264400" cy="2628900"/>
          </a:xfrm>
          <a:prstGeom prst="rect">
            <a:avLst/>
          </a:prstGeom>
        </p:spPr>
      </p:pic>
    </p:spTree>
    <p:extLst>
      <p:ext uri="{BB962C8B-B14F-4D97-AF65-F5344CB8AC3E}">
        <p14:creationId xmlns:p14="http://schemas.microsoft.com/office/powerpoint/2010/main" val="2098331976"/>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6239152" y="3567805"/>
            <a:ext cx="606869" cy="461665"/>
          </a:xfrm>
          <a:prstGeom prst="rect">
            <a:avLst/>
          </a:prstGeom>
          <a:noFill/>
        </p:spPr>
        <p:txBody>
          <a:bodyPr wrap="none" rtlCol="0">
            <a:spAutoFit/>
          </a:bodyPr>
          <a:lstStyle/>
          <a:p>
            <a:r>
              <a:rPr lang="en-US" sz="2400" i="1" dirty="0" smtClean="0">
                <a:solidFill>
                  <a:srgbClr val="FF0000"/>
                </a:solidFill>
              </a:rPr>
              <a:t>EU</a:t>
            </a:r>
            <a:endParaRPr lang="en-US" sz="2400" i="1" dirty="0">
              <a:solidFill>
                <a:srgbClr val="FF0000"/>
              </a:solidFill>
            </a:endParaRPr>
          </a:p>
        </p:txBody>
      </p:sp>
      <p:sp>
        <p:nvSpPr>
          <p:cNvPr id="25" name="TextBox 24"/>
          <p:cNvSpPr txBox="1"/>
          <p:nvPr/>
        </p:nvSpPr>
        <p:spPr>
          <a:xfrm>
            <a:off x="6200117" y="4267204"/>
            <a:ext cx="926218" cy="461665"/>
          </a:xfrm>
          <a:prstGeom prst="rect">
            <a:avLst/>
          </a:prstGeom>
          <a:noFill/>
        </p:spPr>
        <p:txBody>
          <a:bodyPr wrap="none" rtlCol="0">
            <a:spAutoFit/>
          </a:bodyPr>
          <a:lstStyle/>
          <a:p>
            <a:r>
              <a:rPr lang="en-US" sz="2400" i="1" dirty="0" smtClean="0">
                <a:solidFill>
                  <a:srgbClr val="FF0000"/>
                </a:solidFill>
              </a:rPr>
              <a:t>WHO</a:t>
            </a:r>
            <a:endParaRPr lang="en-US" sz="2400" i="1" dirty="0">
              <a:solidFill>
                <a:srgbClr val="FF0000"/>
              </a:solidFill>
            </a:endParaRPr>
          </a:p>
        </p:txBody>
      </p:sp>
      <p:pic>
        <p:nvPicPr>
          <p:cNvPr id="2" name="Picture 1" descr="Screen Shot 2016-12-12 at 7.43.2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0" y="1154957"/>
            <a:ext cx="5683275" cy="4228357"/>
          </a:xfrm>
          <a:prstGeom prst="rect">
            <a:avLst/>
          </a:prstGeom>
          <a:ln>
            <a:noFill/>
          </a:ln>
        </p:spPr>
      </p:pic>
      <p:cxnSp>
        <p:nvCxnSpPr>
          <p:cNvPr id="24" name="Straight Connector 23"/>
          <p:cNvCxnSpPr/>
          <p:nvPr/>
        </p:nvCxnSpPr>
        <p:spPr>
          <a:xfrm>
            <a:off x="914400" y="3871513"/>
            <a:ext cx="5156203" cy="0"/>
          </a:xfrm>
          <a:prstGeom prst="line">
            <a:avLst/>
          </a:prstGeom>
          <a:ln w="76200" cmpd="sng">
            <a:solidFill>
              <a:schemeClr val="accent2"/>
            </a:solidFill>
          </a:ln>
        </p:spPr>
        <p:style>
          <a:lnRef idx="2">
            <a:schemeClr val="accent1"/>
          </a:lnRef>
          <a:fillRef idx="0">
            <a:schemeClr val="accent1"/>
          </a:fillRef>
          <a:effectRef idx="1">
            <a:schemeClr val="accent1"/>
          </a:effectRef>
          <a:fontRef idx="minor">
            <a:schemeClr val="tx1"/>
          </a:fontRef>
        </p:style>
      </p:cxnSp>
      <p:grpSp>
        <p:nvGrpSpPr>
          <p:cNvPr id="3" name="Group 2"/>
          <p:cNvGrpSpPr/>
          <p:nvPr/>
        </p:nvGrpSpPr>
        <p:grpSpPr>
          <a:xfrm>
            <a:off x="5757777" y="1758452"/>
            <a:ext cx="3279388" cy="1860334"/>
            <a:chOff x="5587354" y="2175361"/>
            <a:chExt cx="3279388" cy="1860334"/>
          </a:xfrm>
        </p:grpSpPr>
        <p:grpSp>
          <p:nvGrpSpPr>
            <p:cNvPr id="17" name="Group 16"/>
            <p:cNvGrpSpPr/>
            <p:nvPr/>
          </p:nvGrpSpPr>
          <p:grpSpPr>
            <a:xfrm>
              <a:off x="5587354" y="2175361"/>
              <a:ext cx="837489" cy="1837843"/>
              <a:chOff x="5587354" y="2175361"/>
              <a:chExt cx="837489" cy="1837843"/>
            </a:xfrm>
          </p:grpSpPr>
          <p:cxnSp>
            <p:nvCxnSpPr>
              <p:cNvPr id="6" name="Straight Arrow Connector 5"/>
              <p:cNvCxnSpPr/>
              <p:nvPr/>
            </p:nvCxnSpPr>
            <p:spPr>
              <a:xfrm flipV="1">
                <a:off x="6089672" y="2760137"/>
                <a:ext cx="0" cy="1253067"/>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5587354" y="2175361"/>
                <a:ext cx="837489" cy="584776"/>
              </a:xfrm>
              <a:prstGeom prst="rect">
                <a:avLst/>
              </a:prstGeom>
              <a:noFill/>
            </p:spPr>
            <p:txBody>
              <a:bodyPr wrap="none" rtlCol="0">
                <a:spAutoFit/>
              </a:bodyPr>
              <a:lstStyle/>
              <a:p>
                <a:r>
                  <a:rPr lang="en-US" sz="3200" b="1" dirty="0" smtClean="0"/>
                  <a:t>Bad</a:t>
                </a:r>
                <a:endParaRPr lang="en-US" sz="3200" b="1" dirty="0"/>
              </a:p>
            </p:txBody>
          </p:sp>
        </p:grpSp>
        <p:pic>
          <p:nvPicPr>
            <p:cNvPr id="19" name="Picture 18"/>
            <p:cNvPicPr>
              <a:picLocks noChangeAspect="1"/>
            </p:cNvPicPr>
            <p:nvPr/>
          </p:nvPicPr>
          <p:blipFill>
            <a:blip r:embed="rId3"/>
            <a:stretch>
              <a:fillRect/>
            </a:stretch>
          </p:blipFill>
          <p:spPr>
            <a:xfrm>
              <a:off x="6809342" y="2500558"/>
              <a:ext cx="2057400" cy="1535137"/>
            </a:xfrm>
            <a:prstGeom prst="rect">
              <a:avLst/>
            </a:prstGeom>
          </p:spPr>
        </p:pic>
      </p:grpSp>
      <p:grpSp>
        <p:nvGrpSpPr>
          <p:cNvPr id="39" name="Group 38"/>
          <p:cNvGrpSpPr/>
          <p:nvPr/>
        </p:nvGrpSpPr>
        <p:grpSpPr>
          <a:xfrm>
            <a:off x="0" y="4798768"/>
            <a:ext cx="8991750" cy="1956549"/>
            <a:chOff x="0" y="4798768"/>
            <a:chExt cx="8991750" cy="1956549"/>
          </a:xfrm>
        </p:grpSpPr>
        <p:sp>
          <p:nvSpPr>
            <p:cNvPr id="15" name="TextBox 14"/>
            <p:cNvSpPr txBox="1"/>
            <p:nvPr/>
          </p:nvSpPr>
          <p:spPr>
            <a:xfrm>
              <a:off x="0" y="6007213"/>
              <a:ext cx="5727249" cy="584776"/>
            </a:xfrm>
            <a:prstGeom prst="rect">
              <a:avLst/>
            </a:prstGeom>
            <a:solidFill>
              <a:schemeClr val="bg1"/>
            </a:solidFill>
          </p:spPr>
          <p:txBody>
            <a:bodyPr wrap="none" rtlCol="0">
              <a:spAutoFit/>
            </a:bodyPr>
            <a:lstStyle/>
            <a:p>
              <a:r>
                <a:rPr lang="en-US" sz="3200" dirty="0" smtClean="0"/>
                <a:t>WHO: There is no safe threshold!</a:t>
              </a:r>
              <a:endParaRPr lang="en-US" sz="3200" dirty="0"/>
            </a:p>
          </p:txBody>
        </p:sp>
        <p:grpSp>
          <p:nvGrpSpPr>
            <p:cNvPr id="11" name="Group 10"/>
            <p:cNvGrpSpPr/>
            <p:nvPr/>
          </p:nvGrpSpPr>
          <p:grpSpPr>
            <a:xfrm>
              <a:off x="5662484" y="4798768"/>
              <a:ext cx="3329266" cy="1956549"/>
              <a:chOff x="5527020" y="4544768"/>
              <a:chExt cx="3329266" cy="1956549"/>
            </a:xfrm>
          </p:grpSpPr>
          <p:grpSp>
            <p:nvGrpSpPr>
              <p:cNvPr id="18" name="Group 17"/>
              <p:cNvGrpSpPr/>
              <p:nvPr/>
            </p:nvGrpSpPr>
            <p:grpSpPr>
              <a:xfrm>
                <a:off x="5527020" y="4569023"/>
                <a:ext cx="1259880" cy="1790426"/>
                <a:chOff x="5527020" y="4569023"/>
                <a:chExt cx="1259880" cy="1790426"/>
              </a:xfrm>
            </p:grpSpPr>
            <p:cxnSp>
              <p:nvCxnSpPr>
                <p:cNvPr id="7" name="Straight Arrow Connector 6"/>
                <p:cNvCxnSpPr/>
                <p:nvPr/>
              </p:nvCxnSpPr>
              <p:spPr>
                <a:xfrm>
                  <a:off x="6089672" y="4569023"/>
                  <a:ext cx="0" cy="1117599"/>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5527020" y="5774673"/>
                  <a:ext cx="1259880" cy="584776"/>
                </a:xfrm>
                <a:prstGeom prst="rect">
                  <a:avLst/>
                </a:prstGeom>
                <a:noFill/>
              </p:spPr>
              <p:txBody>
                <a:bodyPr wrap="none" rtlCol="0">
                  <a:spAutoFit/>
                </a:bodyPr>
                <a:lstStyle/>
                <a:p>
                  <a:r>
                    <a:rPr lang="en-US" sz="3200" b="1" dirty="0" smtClean="0"/>
                    <a:t>GOOD</a:t>
                  </a:r>
                  <a:endParaRPr lang="en-US" sz="3200" b="1" dirty="0"/>
                </a:p>
              </p:txBody>
            </p:sp>
          </p:grpSp>
          <p:grpSp>
            <p:nvGrpSpPr>
              <p:cNvPr id="5" name="Group 4"/>
              <p:cNvGrpSpPr/>
              <p:nvPr/>
            </p:nvGrpSpPr>
            <p:grpSpPr>
              <a:xfrm>
                <a:off x="5587354" y="4544768"/>
                <a:ext cx="3268932" cy="1956549"/>
                <a:chOff x="5587354" y="4544768"/>
                <a:chExt cx="3268932" cy="1956549"/>
              </a:xfrm>
            </p:grpSpPr>
            <p:grpSp>
              <p:nvGrpSpPr>
                <p:cNvPr id="16" name="Group 15"/>
                <p:cNvGrpSpPr/>
                <p:nvPr/>
              </p:nvGrpSpPr>
              <p:grpSpPr>
                <a:xfrm>
                  <a:off x="5587354" y="5686622"/>
                  <a:ext cx="1038212" cy="814695"/>
                  <a:chOff x="3369087" y="5315577"/>
                  <a:chExt cx="1038212" cy="814695"/>
                </a:xfrm>
              </p:grpSpPr>
              <p:cxnSp>
                <p:nvCxnSpPr>
                  <p:cNvPr id="12" name="Straight Connector 11"/>
                  <p:cNvCxnSpPr/>
                  <p:nvPr/>
                </p:nvCxnSpPr>
                <p:spPr>
                  <a:xfrm>
                    <a:off x="3387113" y="5315577"/>
                    <a:ext cx="912258" cy="742089"/>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3369087" y="5419073"/>
                    <a:ext cx="1038212" cy="711199"/>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grpSp>
            <p:pic>
              <p:nvPicPr>
                <p:cNvPr id="20" name="Picture 19"/>
                <p:cNvPicPr>
                  <a:picLocks noChangeAspect="1"/>
                </p:cNvPicPr>
                <p:nvPr/>
              </p:nvPicPr>
              <p:blipFill>
                <a:blip r:embed="rId4"/>
                <a:stretch>
                  <a:fillRect/>
                </a:stretch>
              </p:blipFill>
              <p:spPr>
                <a:xfrm>
                  <a:off x="6994779" y="4544768"/>
                  <a:ext cx="1861507" cy="1577619"/>
                </a:xfrm>
                <a:prstGeom prst="rect">
                  <a:avLst/>
                </a:prstGeom>
              </p:spPr>
            </p:pic>
          </p:grpSp>
        </p:grpSp>
      </p:grpSp>
      <p:cxnSp>
        <p:nvCxnSpPr>
          <p:cNvPr id="27" name="Straight Connector 26"/>
          <p:cNvCxnSpPr/>
          <p:nvPr/>
        </p:nvCxnSpPr>
        <p:spPr>
          <a:xfrm>
            <a:off x="914400" y="4527679"/>
            <a:ext cx="5142501" cy="0"/>
          </a:xfrm>
          <a:prstGeom prst="line">
            <a:avLst/>
          </a:prstGeom>
          <a:ln w="76200" cmpd="sng">
            <a:solidFill>
              <a:schemeClr val="accent2"/>
            </a:solidFill>
          </a:ln>
        </p:spPr>
        <p:style>
          <a:lnRef idx="2">
            <a:schemeClr val="accent1"/>
          </a:lnRef>
          <a:fillRef idx="0">
            <a:schemeClr val="accent1"/>
          </a:fillRef>
          <a:effectRef idx="1">
            <a:schemeClr val="accent1"/>
          </a:effectRef>
          <a:fontRef idx="minor">
            <a:schemeClr val="tx1"/>
          </a:fontRef>
        </p:style>
      </p:cxnSp>
      <p:pic>
        <p:nvPicPr>
          <p:cNvPr id="21" name="Picture 20" descr="Screen Shot 2016-12-12 at 10.48.35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9580" y="956931"/>
            <a:ext cx="6099998" cy="5466612"/>
          </a:xfrm>
          <a:prstGeom prst="rect">
            <a:avLst/>
          </a:prstGeom>
        </p:spPr>
      </p:pic>
      <p:sp>
        <p:nvSpPr>
          <p:cNvPr id="4" name="TextBox 3"/>
          <p:cNvSpPr txBox="1"/>
          <p:nvPr/>
        </p:nvSpPr>
        <p:spPr>
          <a:xfrm>
            <a:off x="388469" y="433711"/>
            <a:ext cx="8071290" cy="523220"/>
          </a:xfrm>
          <a:prstGeom prst="rect">
            <a:avLst/>
          </a:prstGeom>
          <a:solidFill>
            <a:schemeClr val="bg1"/>
          </a:solidFill>
        </p:spPr>
        <p:txBody>
          <a:bodyPr wrap="none" rtlCol="0">
            <a:spAutoFit/>
          </a:bodyPr>
          <a:lstStyle/>
          <a:p>
            <a:r>
              <a:rPr lang="en-US" sz="2800" b="1" dirty="0" smtClean="0"/>
              <a:t>Averaged Annual PM10 in my Neighborhood in Gijon</a:t>
            </a:r>
            <a:endParaRPr lang="en-US" sz="2800" b="1" dirty="0"/>
          </a:p>
        </p:txBody>
      </p:sp>
    </p:spTree>
    <p:extLst>
      <p:ext uri="{BB962C8B-B14F-4D97-AF65-F5344CB8AC3E}">
        <p14:creationId xmlns:p14="http://schemas.microsoft.com/office/powerpoint/2010/main" val="2361188374"/>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dissolve">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dissolve">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8-03-20 at 10.38.5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34" y="368303"/>
            <a:ext cx="9169853" cy="6122031"/>
          </a:xfrm>
          <a:prstGeom prst="rect">
            <a:avLst/>
          </a:prstGeom>
        </p:spPr>
      </p:pic>
      <p:pic>
        <p:nvPicPr>
          <p:cNvPr id="5" name="Picture 4" descr="IMG-20180322-WA00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23"/>
            <a:ext cx="9152919" cy="6864689"/>
          </a:xfrm>
          <a:prstGeom prst="rect">
            <a:avLst/>
          </a:prstGeom>
        </p:spPr>
      </p:pic>
      <p:sp>
        <p:nvSpPr>
          <p:cNvPr id="3" name="TextBox 2"/>
          <p:cNvSpPr txBox="1"/>
          <p:nvPr/>
        </p:nvSpPr>
        <p:spPr>
          <a:xfrm>
            <a:off x="631751" y="630362"/>
            <a:ext cx="7745029" cy="830997"/>
          </a:xfrm>
          <a:prstGeom prst="rect">
            <a:avLst/>
          </a:prstGeom>
          <a:noFill/>
        </p:spPr>
        <p:txBody>
          <a:bodyPr wrap="none" rtlCol="0">
            <a:spAutoFit/>
          </a:bodyPr>
          <a:lstStyle/>
          <a:p>
            <a:r>
              <a:rPr lang="en-US" sz="4800" b="1" dirty="0" smtClean="0">
                <a:solidFill>
                  <a:schemeClr val="bg1"/>
                </a:solidFill>
              </a:rPr>
              <a:t>Thank you for your attention!</a:t>
            </a:r>
            <a:endParaRPr lang="en-US" sz="4800" b="1" dirty="0">
              <a:solidFill>
                <a:schemeClr val="bg1"/>
              </a:solidFill>
            </a:endParaRPr>
          </a:p>
        </p:txBody>
      </p:sp>
      <p:pic>
        <p:nvPicPr>
          <p:cNvPr id="7" name="Picture 6" descr="IMG-20180322-WA001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856329"/>
            <a:ext cx="4504267" cy="3001672"/>
          </a:xfrm>
          <a:prstGeom prst="rect">
            <a:avLst/>
          </a:prstGeom>
        </p:spPr>
      </p:pic>
    </p:spTree>
    <p:extLst>
      <p:ext uri="{BB962C8B-B14F-4D97-AF65-F5344CB8AC3E}">
        <p14:creationId xmlns:p14="http://schemas.microsoft.com/office/powerpoint/2010/main" val="38062807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202648" y="795530"/>
            <a:ext cx="2625614" cy="1015663"/>
          </a:xfrm>
          <a:prstGeom prst="rect">
            <a:avLst/>
          </a:prstGeom>
          <a:noFill/>
        </p:spPr>
        <p:txBody>
          <a:bodyPr wrap="none" rtlCol="0">
            <a:spAutoFit/>
          </a:bodyPr>
          <a:lstStyle/>
          <a:p>
            <a:r>
              <a:rPr lang="en-US" sz="6000" dirty="0" smtClean="0"/>
              <a:t>Sources</a:t>
            </a:r>
            <a:endParaRPr lang="en-US" sz="6000" dirty="0"/>
          </a:p>
        </p:txBody>
      </p:sp>
      <p:pic>
        <p:nvPicPr>
          <p:cNvPr id="5" name="Picture 4" descr="Screen Shot 2019-02-14 at 9.02.5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330"/>
            <a:ext cx="6578600" cy="3257570"/>
          </a:xfrm>
          <a:prstGeom prst="rect">
            <a:avLst/>
          </a:prstGeom>
        </p:spPr>
      </p:pic>
      <p:pic>
        <p:nvPicPr>
          <p:cNvPr id="6" name="Picture 5" descr="Screen Shot 2019-02-14 at 9.04.3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6062" y="1061584"/>
            <a:ext cx="6565351" cy="2755900"/>
          </a:xfrm>
          <a:prstGeom prst="rect">
            <a:avLst/>
          </a:prstGeom>
        </p:spPr>
      </p:pic>
      <p:pic>
        <p:nvPicPr>
          <p:cNvPr id="18" name="Picture 17" descr="Screen Shot 2019-02-14 at 9.41.1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98116"/>
            <a:ext cx="7014119" cy="3859883"/>
          </a:xfrm>
          <a:prstGeom prst="rect">
            <a:avLst/>
          </a:prstGeom>
        </p:spPr>
      </p:pic>
      <p:grpSp>
        <p:nvGrpSpPr>
          <p:cNvPr id="14" name="Group 13"/>
          <p:cNvGrpSpPr/>
          <p:nvPr/>
        </p:nvGrpSpPr>
        <p:grpSpPr>
          <a:xfrm>
            <a:off x="3415262" y="3132354"/>
            <a:ext cx="5796170" cy="3725646"/>
            <a:chOff x="3347830" y="3132354"/>
            <a:chExt cx="5796170" cy="3725646"/>
          </a:xfrm>
        </p:grpSpPr>
        <p:pic>
          <p:nvPicPr>
            <p:cNvPr id="9" name="Picture 8" descr="Screen Shot 2019-02-14 at 9.10.15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7830" y="3132354"/>
              <a:ext cx="5796170" cy="3725646"/>
            </a:xfrm>
            <a:prstGeom prst="rect">
              <a:avLst/>
            </a:prstGeom>
          </p:spPr>
        </p:pic>
        <p:sp>
          <p:nvSpPr>
            <p:cNvPr id="13" name="Oval 12"/>
            <p:cNvSpPr/>
            <p:nvPr/>
          </p:nvSpPr>
          <p:spPr>
            <a:xfrm>
              <a:off x="4559300" y="5448300"/>
              <a:ext cx="1435100" cy="469900"/>
            </a:xfrm>
            <a:prstGeom prst="ellipse">
              <a:avLst/>
            </a:prstGeom>
            <a:no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3415262" y="3112266"/>
            <a:ext cx="5562600" cy="3745733"/>
            <a:chOff x="3581400" y="3112267"/>
            <a:chExt cx="5562600" cy="3745733"/>
          </a:xfrm>
        </p:grpSpPr>
        <p:pic>
          <p:nvPicPr>
            <p:cNvPr id="15" name="Picture 14" descr="Screen Shot 2019-02-14 at 9.38.06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81400" y="3112267"/>
              <a:ext cx="5562600" cy="3745733"/>
            </a:xfrm>
            <a:prstGeom prst="rect">
              <a:avLst/>
            </a:prstGeom>
          </p:spPr>
        </p:pic>
        <p:sp>
          <p:nvSpPr>
            <p:cNvPr id="16" name="Oval 15"/>
            <p:cNvSpPr/>
            <p:nvPr/>
          </p:nvSpPr>
          <p:spPr>
            <a:xfrm>
              <a:off x="4800600" y="5422900"/>
              <a:ext cx="1193800" cy="330200"/>
            </a:xfrm>
            <a:prstGeom prst="ellipse">
              <a:avLst/>
            </a:prstGeom>
            <a:no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806481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linds(horizont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linds(horizont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linds(horizontal)">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6-10-28 at 1.58.1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38" y="1"/>
            <a:ext cx="9144000" cy="6857999"/>
          </a:xfrm>
          <a:prstGeom prst="rect">
            <a:avLst/>
          </a:prstGeom>
          <a:solidFill>
            <a:srgbClr val="FFFFFF"/>
          </a:solidFill>
        </p:spPr>
      </p:pic>
      <p:pic>
        <p:nvPicPr>
          <p:cNvPr id="4" name="Picture 3"/>
          <p:cNvPicPr>
            <a:picLocks noChangeAspect="1"/>
          </p:cNvPicPr>
          <p:nvPr/>
        </p:nvPicPr>
        <p:blipFill>
          <a:blip r:embed="rId3"/>
          <a:stretch>
            <a:fillRect/>
          </a:stretch>
        </p:blipFill>
        <p:spPr>
          <a:xfrm>
            <a:off x="615693" y="312650"/>
            <a:ext cx="8088038" cy="5979060"/>
          </a:xfrm>
          <a:prstGeom prst="rect">
            <a:avLst/>
          </a:prstGeom>
        </p:spPr>
      </p:pic>
      <p:sp>
        <p:nvSpPr>
          <p:cNvPr id="3" name="Rectangle 2"/>
          <p:cNvSpPr/>
          <p:nvPr/>
        </p:nvSpPr>
        <p:spPr>
          <a:xfrm>
            <a:off x="932822" y="6348915"/>
            <a:ext cx="7770909" cy="369332"/>
          </a:xfrm>
          <a:prstGeom prst="rect">
            <a:avLst/>
          </a:prstGeom>
        </p:spPr>
        <p:txBody>
          <a:bodyPr wrap="square">
            <a:spAutoFit/>
          </a:bodyPr>
          <a:lstStyle/>
          <a:p>
            <a:r>
              <a:rPr lang="en-US" dirty="0">
                <a:solidFill>
                  <a:schemeClr val="bg1"/>
                </a:solidFill>
              </a:rPr>
              <a:t>http://</a:t>
            </a:r>
            <a:r>
              <a:rPr lang="en-US" dirty="0" err="1">
                <a:solidFill>
                  <a:schemeClr val="bg1"/>
                </a:solidFill>
              </a:rPr>
              <a:t>www.who.int</a:t>
            </a:r>
            <a:r>
              <a:rPr lang="en-US" dirty="0">
                <a:solidFill>
                  <a:schemeClr val="bg1"/>
                </a:solidFill>
              </a:rPr>
              <a:t>/sustainable-development/news-events/breath-life/en/</a:t>
            </a:r>
          </a:p>
        </p:txBody>
      </p:sp>
      <p:sp>
        <p:nvSpPr>
          <p:cNvPr id="2" name="Rectangle 1"/>
          <p:cNvSpPr/>
          <p:nvPr/>
        </p:nvSpPr>
        <p:spPr>
          <a:xfrm>
            <a:off x="615693" y="3779286"/>
            <a:ext cx="8088038" cy="2308324"/>
          </a:xfrm>
          <a:prstGeom prst="rect">
            <a:avLst/>
          </a:prstGeom>
          <a:solidFill>
            <a:srgbClr val="FFFFFF"/>
          </a:solidFill>
        </p:spPr>
        <p:txBody>
          <a:bodyPr wrap="square">
            <a:spAutoFit/>
          </a:bodyPr>
          <a:lstStyle/>
          <a:p>
            <a:r>
              <a:rPr lang="en-US" dirty="0" smtClean="0"/>
              <a:t>		Worldwide </a:t>
            </a:r>
            <a:r>
              <a:rPr lang="en-US" dirty="0"/>
              <a:t>ambient air pollution accounts for:</a:t>
            </a:r>
          </a:p>
          <a:p>
            <a:endParaRPr lang="en-US" dirty="0"/>
          </a:p>
          <a:p>
            <a:r>
              <a:rPr lang="en-US" dirty="0"/>
              <a:t>		29% of all deaths and disease from lung cancer</a:t>
            </a:r>
          </a:p>
          <a:p>
            <a:r>
              <a:rPr lang="en-US" dirty="0"/>
              <a:t>		17% of all deaths and disease from acute lower respiratory infection</a:t>
            </a:r>
          </a:p>
          <a:p>
            <a:r>
              <a:rPr lang="en-US" dirty="0"/>
              <a:t>		24% of all deaths from stroke</a:t>
            </a:r>
          </a:p>
          <a:p>
            <a:r>
              <a:rPr lang="en-US" dirty="0"/>
              <a:t>		25% of all deaths and disease from </a:t>
            </a:r>
            <a:r>
              <a:rPr lang="en-US" dirty="0" err="1"/>
              <a:t>ischaemic</a:t>
            </a:r>
            <a:r>
              <a:rPr lang="en-US" dirty="0"/>
              <a:t> heart disease</a:t>
            </a:r>
          </a:p>
          <a:p>
            <a:r>
              <a:rPr lang="en-US" dirty="0"/>
              <a:t>		43% of all deaths and disease from chronic obstructive pulmonary </a:t>
            </a:r>
            <a:r>
              <a:rPr lang="en-US" dirty="0" smtClean="0"/>
              <a:t>disease</a:t>
            </a:r>
          </a:p>
          <a:p>
            <a:endParaRPr lang="en-US" dirty="0"/>
          </a:p>
        </p:txBody>
      </p:sp>
    </p:spTree>
    <p:extLst>
      <p:ext uri="{BB962C8B-B14F-4D97-AF65-F5344CB8AC3E}">
        <p14:creationId xmlns:p14="http://schemas.microsoft.com/office/powerpoint/2010/main" val="390302809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Usuario\Imagenes\_Imagenes\Contaminacion\2013_10_13\Plataforma.jpg"/>
          <p:cNvPicPr>
            <a:picLocks noChangeAspect="1" noChangeArrowheads="1"/>
          </p:cNvPicPr>
          <p:nvPr/>
        </p:nvPicPr>
        <p:blipFill rotWithShape="1">
          <a:blip r:embed="rId2">
            <a:extLst>
              <a:ext uri="{28A0092B-C50C-407E-A947-70E740481C1C}">
                <a14:useLocalDpi xmlns:a14="http://schemas.microsoft.com/office/drawing/2010/main" val="0"/>
              </a:ext>
            </a:extLst>
          </a:blip>
          <a:srcRect l="23805" r="16232"/>
          <a:stretch/>
        </p:blipFill>
        <p:spPr bwMode="auto">
          <a:xfrm>
            <a:off x="0" y="1"/>
            <a:ext cx="4851400" cy="3648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stretch>
            <a:fillRect/>
          </a:stretch>
        </p:blipFill>
        <p:spPr>
          <a:xfrm>
            <a:off x="4104217" y="652854"/>
            <a:ext cx="4913270" cy="3421742"/>
          </a:xfrm>
          <a:prstGeom prst="rect">
            <a:avLst/>
          </a:prstGeom>
        </p:spPr>
      </p:pic>
      <p:pic>
        <p:nvPicPr>
          <p:cNvPr id="3" name="Picture 2"/>
          <p:cNvPicPr>
            <a:picLocks noChangeAspect="1"/>
          </p:cNvPicPr>
          <p:nvPr/>
        </p:nvPicPr>
        <p:blipFill>
          <a:blip r:embed="rId4"/>
          <a:stretch>
            <a:fillRect/>
          </a:stretch>
        </p:blipFill>
        <p:spPr>
          <a:xfrm>
            <a:off x="520700" y="3069974"/>
            <a:ext cx="4622800" cy="3596618"/>
          </a:xfrm>
          <a:prstGeom prst="rect">
            <a:avLst/>
          </a:prstGeom>
        </p:spPr>
      </p:pic>
      <p:sp>
        <p:nvSpPr>
          <p:cNvPr id="5" name="TextBox 4"/>
          <p:cNvSpPr txBox="1"/>
          <p:nvPr/>
        </p:nvSpPr>
        <p:spPr>
          <a:xfrm>
            <a:off x="6358473" y="2940685"/>
            <a:ext cx="1519166" cy="707886"/>
          </a:xfrm>
          <a:prstGeom prst="rect">
            <a:avLst/>
          </a:prstGeom>
          <a:noFill/>
        </p:spPr>
        <p:txBody>
          <a:bodyPr wrap="none" rtlCol="0">
            <a:spAutoFit/>
          </a:bodyPr>
          <a:lstStyle/>
          <a:p>
            <a:r>
              <a:rPr lang="en-US" sz="4000" b="1" dirty="0" smtClean="0"/>
              <a:t>Traffic</a:t>
            </a:r>
            <a:endParaRPr lang="en-US" sz="4000" b="1" dirty="0"/>
          </a:p>
        </p:txBody>
      </p:sp>
      <p:sp>
        <p:nvSpPr>
          <p:cNvPr id="7" name="Rectangle 6"/>
          <p:cNvSpPr/>
          <p:nvPr/>
        </p:nvSpPr>
        <p:spPr>
          <a:xfrm>
            <a:off x="4906375" y="-38099"/>
            <a:ext cx="3353164" cy="707886"/>
          </a:xfrm>
          <a:prstGeom prst="rect">
            <a:avLst/>
          </a:prstGeom>
        </p:spPr>
        <p:txBody>
          <a:bodyPr wrap="none">
            <a:spAutoFit/>
          </a:bodyPr>
          <a:lstStyle/>
          <a:p>
            <a:r>
              <a:rPr lang="en-US" sz="4000" b="1" i="1" dirty="0" smtClean="0"/>
              <a:t>Major Sources</a:t>
            </a:r>
            <a:endParaRPr lang="en-US" sz="4000" b="1" i="1" dirty="0"/>
          </a:p>
        </p:txBody>
      </p:sp>
      <p:sp>
        <p:nvSpPr>
          <p:cNvPr id="8" name="TextBox 7"/>
          <p:cNvSpPr txBox="1"/>
          <p:nvPr/>
        </p:nvSpPr>
        <p:spPr>
          <a:xfrm>
            <a:off x="855075" y="165478"/>
            <a:ext cx="1954982" cy="707886"/>
          </a:xfrm>
          <a:prstGeom prst="rect">
            <a:avLst/>
          </a:prstGeom>
          <a:noFill/>
        </p:spPr>
        <p:txBody>
          <a:bodyPr wrap="none" rtlCol="0">
            <a:spAutoFit/>
          </a:bodyPr>
          <a:lstStyle/>
          <a:p>
            <a:r>
              <a:rPr lang="en-US" sz="4000" b="1" dirty="0" smtClean="0">
                <a:solidFill>
                  <a:srgbClr val="FFFFFF"/>
                </a:solidFill>
              </a:rPr>
              <a:t>Industry</a:t>
            </a:r>
            <a:endParaRPr lang="en-US" sz="4000" b="1" dirty="0">
              <a:solidFill>
                <a:srgbClr val="FFFFFF"/>
              </a:solidFill>
            </a:endParaRPr>
          </a:p>
        </p:txBody>
      </p:sp>
      <p:sp>
        <p:nvSpPr>
          <p:cNvPr id="9" name="TextBox 8"/>
          <p:cNvSpPr txBox="1"/>
          <p:nvPr/>
        </p:nvSpPr>
        <p:spPr>
          <a:xfrm>
            <a:off x="1161500" y="5732672"/>
            <a:ext cx="2982156" cy="707886"/>
          </a:xfrm>
          <a:prstGeom prst="rect">
            <a:avLst/>
          </a:prstGeom>
          <a:noFill/>
        </p:spPr>
        <p:txBody>
          <a:bodyPr wrap="none" rtlCol="0">
            <a:spAutoFit/>
          </a:bodyPr>
          <a:lstStyle/>
          <a:p>
            <a:r>
              <a:rPr lang="en-US" sz="4000" b="1" dirty="0" smtClean="0">
                <a:solidFill>
                  <a:schemeClr val="bg1"/>
                </a:solidFill>
              </a:rPr>
              <a:t>Power Plants</a:t>
            </a:r>
            <a:endParaRPr lang="en-US" sz="4000" b="1" dirty="0">
              <a:solidFill>
                <a:schemeClr val="bg1"/>
              </a:solidFill>
            </a:endParaRPr>
          </a:p>
        </p:txBody>
      </p:sp>
      <p:sp>
        <p:nvSpPr>
          <p:cNvPr id="10" name="TextBox 9"/>
          <p:cNvSpPr txBox="1"/>
          <p:nvPr/>
        </p:nvSpPr>
        <p:spPr>
          <a:xfrm>
            <a:off x="5211964" y="4177536"/>
            <a:ext cx="3938974" cy="2677656"/>
          </a:xfrm>
          <a:prstGeom prst="rect">
            <a:avLst/>
          </a:prstGeom>
          <a:noFill/>
        </p:spPr>
        <p:txBody>
          <a:bodyPr wrap="none" rtlCol="0">
            <a:spAutoFit/>
          </a:bodyPr>
          <a:lstStyle/>
          <a:p>
            <a:pPr algn="ctr"/>
            <a:r>
              <a:rPr lang="en-US" sz="2800" b="1" dirty="0" smtClean="0"/>
              <a:t>Agriculture, Construction</a:t>
            </a:r>
          </a:p>
          <a:p>
            <a:pPr algn="ctr"/>
            <a:r>
              <a:rPr lang="en-US" sz="2800" b="1" dirty="0" smtClean="0"/>
              <a:t>Fossil Fuel Extraction</a:t>
            </a:r>
            <a:endParaRPr lang="en-US" sz="2800" b="1" dirty="0"/>
          </a:p>
          <a:p>
            <a:pPr algn="ctr"/>
            <a:r>
              <a:rPr lang="en-US" sz="2800" b="1" dirty="0" smtClean="0"/>
              <a:t>Commercial/Institutional</a:t>
            </a:r>
          </a:p>
          <a:p>
            <a:pPr algn="ctr"/>
            <a:r>
              <a:rPr lang="en-US" sz="2800" b="1" dirty="0" smtClean="0"/>
              <a:t>Homes/Buildings</a:t>
            </a:r>
          </a:p>
          <a:p>
            <a:pPr algn="ctr"/>
            <a:r>
              <a:rPr lang="en-US" sz="2800" b="1" dirty="0" smtClean="0"/>
              <a:t>Waste disposal</a:t>
            </a:r>
            <a:endParaRPr lang="en-US" sz="2800" b="1" dirty="0"/>
          </a:p>
          <a:p>
            <a:pPr algn="ctr"/>
            <a:endParaRPr lang="en-US" sz="2800" b="1" dirty="0"/>
          </a:p>
        </p:txBody>
      </p:sp>
    </p:spTree>
    <p:extLst>
      <p:ext uri="{BB962C8B-B14F-4D97-AF65-F5344CB8AC3E}">
        <p14:creationId xmlns:p14="http://schemas.microsoft.com/office/powerpoint/2010/main" val="200059825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Usuario\Imagenes\_Imagenes\Contaminacion\2013_10_13\Plataforma.jpg"/>
          <p:cNvPicPr>
            <a:picLocks noChangeAspect="1" noChangeArrowheads="1"/>
          </p:cNvPicPr>
          <p:nvPr/>
        </p:nvPicPr>
        <p:blipFill rotWithShape="1">
          <a:blip r:embed="rId2">
            <a:extLst>
              <a:ext uri="{28A0092B-C50C-407E-A947-70E740481C1C}">
                <a14:useLocalDpi xmlns:a14="http://schemas.microsoft.com/office/drawing/2010/main" val="0"/>
              </a:ext>
            </a:extLst>
          </a:blip>
          <a:srcRect l="23805" r="16232"/>
          <a:stretch/>
        </p:blipFill>
        <p:spPr bwMode="auto">
          <a:xfrm>
            <a:off x="23284" y="-21836"/>
            <a:ext cx="9144000" cy="6909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p:cNvGrpSpPr/>
          <p:nvPr/>
        </p:nvGrpSpPr>
        <p:grpSpPr>
          <a:xfrm>
            <a:off x="3592558" y="1201274"/>
            <a:ext cx="5310142" cy="2831506"/>
            <a:chOff x="3174666" y="637632"/>
            <a:chExt cx="4200028" cy="1594646"/>
          </a:xfrm>
          <a:solidFill>
            <a:schemeClr val="bg1">
              <a:lumMod val="75000"/>
            </a:schemeClr>
          </a:solidFill>
        </p:grpSpPr>
        <p:sp>
          <p:nvSpPr>
            <p:cNvPr id="2" name="Cloud Callout 1"/>
            <p:cNvSpPr/>
            <p:nvPr/>
          </p:nvSpPr>
          <p:spPr>
            <a:xfrm>
              <a:off x="3174666" y="637632"/>
              <a:ext cx="4200028" cy="1594646"/>
            </a:xfrm>
            <a:prstGeom prst="cloudCallout">
              <a:avLst>
                <a:gd name="adj1" fmla="val -60401"/>
                <a:gd name="adj2" fmla="val 23391"/>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00" baseline="-25000" dirty="0"/>
            </a:p>
          </p:txBody>
        </p:sp>
        <p:sp>
          <p:nvSpPr>
            <p:cNvPr id="15" name="Rectangle 14"/>
            <p:cNvSpPr/>
            <p:nvPr/>
          </p:nvSpPr>
          <p:spPr>
            <a:xfrm rot="20604050">
              <a:off x="4887863" y="1090073"/>
              <a:ext cx="158576" cy="384304"/>
            </a:xfrm>
            <a:prstGeom prst="rect">
              <a:avLst/>
            </a:prstGeom>
            <a:grpFill/>
          </p:spPr>
          <p:txBody>
            <a:bodyPr wrap="none">
              <a:spAutoFit/>
            </a:bodyPr>
            <a:lstStyle/>
            <a:p>
              <a:pPr algn="ctr"/>
              <a:endParaRPr lang="en-US" sz="4000" baseline="-25000" dirty="0"/>
            </a:p>
          </p:txBody>
        </p:sp>
        <p:sp>
          <p:nvSpPr>
            <p:cNvPr id="16" name="Rectangle 15"/>
            <p:cNvSpPr/>
            <p:nvPr/>
          </p:nvSpPr>
          <p:spPr>
            <a:xfrm rot="20604050">
              <a:off x="6174427" y="927893"/>
              <a:ext cx="158576" cy="384305"/>
            </a:xfrm>
            <a:prstGeom prst="rect">
              <a:avLst/>
            </a:prstGeom>
            <a:grpFill/>
          </p:spPr>
          <p:txBody>
            <a:bodyPr wrap="none">
              <a:spAutoFit/>
            </a:bodyPr>
            <a:lstStyle/>
            <a:p>
              <a:pPr algn="ctr"/>
              <a:endParaRPr lang="en-US" sz="4000" baseline="-25000" dirty="0"/>
            </a:p>
          </p:txBody>
        </p:sp>
        <p:sp>
          <p:nvSpPr>
            <p:cNvPr id="22" name="Rectangle 21"/>
            <p:cNvSpPr/>
            <p:nvPr/>
          </p:nvSpPr>
          <p:spPr>
            <a:xfrm>
              <a:off x="3841256" y="835546"/>
              <a:ext cx="2940783" cy="1141112"/>
            </a:xfrm>
            <a:prstGeom prst="rect">
              <a:avLst/>
            </a:prstGeom>
            <a:grpFill/>
          </p:spPr>
          <p:txBody>
            <a:bodyPr wrap="square">
              <a:spAutoFit/>
            </a:bodyPr>
            <a:lstStyle/>
            <a:p>
              <a:pPr algn="ctr">
                <a:lnSpc>
                  <a:spcPct val="80000"/>
                </a:lnSpc>
              </a:pPr>
              <a:r>
                <a:rPr lang="en-US" sz="2600" dirty="0" smtClean="0"/>
                <a:t>Volatile Organic Compounds (VOC)</a:t>
              </a:r>
            </a:p>
            <a:p>
              <a:pPr algn="ctr">
                <a:lnSpc>
                  <a:spcPct val="80000"/>
                </a:lnSpc>
              </a:pPr>
              <a:r>
                <a:rPr lang="en-US" sz="2600" dirty="0" smtClean="0"/>
                <a:t>(e.g. benzene)</a:t>
              </a:r>
            </a:p>
            <a:p>
              <a:pPr algn="ctr">
                <a:lnSpc>
                  <a:spcPct val="80000"/>
                </a:lnSpc>
              </a:pPr>
              <a:r>
                <a:rPr lang="en-US" sz="2600" dirty="0" smtClean="0"/>
                <a:t>Polycyclic Aromatic</a:t>
              </a:r>
            </a:p>
            <a:p>
              <a:pPr algn="ctr">
                <a:lnSpc>
                  <a:spcPct val="80000"/>
                </a:lnSpc>
              </a:pPr>
              <a:r>
                <a:rPr lang="en-US" sz="2600" dirty="0" smtClean="0"/>
                <a:t>Hydrocarbons (</a:t>
              </a:r>
              <a:r>
                <a:rPr lang="en-US" sz="2600" dirty="0"/>
                <a:t>PAH) </a:t>
              </a:r>
              <a:endParaRPr lang="en-US" sz="2600" dirty="0" smtClean="0"/>
            </a:p>
            <a:p>
              <a:pPr algn="ctr">
                <a:lnSpc>
                  <a:spcPct val="80000"/>
                </a:lnSpc>
              </a:pPr>
              <a:r>
                <a:rPr lang="en-US" sz="2600" dirty="0"/>
                <a:t>(</a:t>
              </a:r>
              <a:r>
                <a:rPr lang="en-US" sz="2600" dirty="0" smtClean="0"/>
                <a:t>e.g. </a:t>
              </a:r>
              <a:r>
                <a:rPr lang="en-US" sz="2600" dirty="0" err="1" smtClean="0"/>
                <a:t>benzo</a:t>
              </a:r>
              <a:r>
                <a:rPr lang="en-US" sz="2600" dirty="0" smtClean="0"/>
                <a:t>[a]</a:t>
              </a:r>
              <a:r>
                <a:rPr lang="en-US" sz="2600" dirty="0" err="1" smtClean="0"/>
                <a:t>pyrene</a:t>
              </a:r>
              <a:r>
                <a:rPr lang="en-US" sz="2600" dirty="0" smtClean="0"/>
                <a:t>)</a:t>
              </a:r>
              <a:endParaRPr lang="en-US" sz="2600" dirty="0"/>
            </a:p>
          </p:txBody>
        </p:sp>
      </p:grpSp>
      <p:grpSp>
        <p:nvGrpSpPr>
          <p:cNvPr id="24" name="Group 23"/>
          <p:cNvGrpSpPr/>
          <p:nvPr/>
        </p:nvGrpSpPr>
        <p:grpSpPr>
          <a:xfrm flipH="1">
            <a:off x="263623" y="1130000"/>
            <a:ext cx="3614763" cy="1499218"/>
            <a:chOff x="3174666" y="766103"/>
            <a:chExt cx="3925042" cy="1466175"/>
          </a:xfrm>
        </p:grpSpPr>
        <p:sp>
          <p:nvSpPr>
            <p:cNvPr id="25" name="Cloud Callout 24"/>
            <p:cNvSpPr/>
            <p:nvPr/>
          </p:nvSpPr>
          <p:spPr>
            <a:xfrm>
              <a:off x="3174666" y="808239"/>
              <a:ext cx="3925042" cy="1424039"/>
            </a:xfrm>
            <a:prstGeom prst="cloud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00" baseline="-25000" dirty="0"/>
            </a:p>
          </p:txBody>
        </p:sp>
        <p:sp>
          <p:nvSpPr>
            <p:cNvPr id="26" name="Rectangle 25"/>
            <p:cNvSpPr/>
            <p:nvPr/>
          </p:nvSpPr>
          <p:spPr>
            <a:xfrm rot="583442">
              <a:off x="3661403" y="1222043"/>
              <a:ext cx="1028747" cy="707886"/>
            </a:xfrm>
            <a:prstGeom prst="rect">
              <a:avLst/>
            </a:prstGeom>
          </p:spPr>
          <p:txBody>
            <a:bodyPr wrap="none">
              <a:spAutoFit/>
            </a:bodyPr>
            <a:lstStyle/>
            <a:p>
              <a:pPr algn="ctr"/>
              <a:r>
                <a:rPr lang="en-US" sz="4000" dirty="0"/>
                <a:t>NO</a:t>
              </a:r>
              <a:r>
                <a:rPr lang="en-US" sz="4000" baseline="-25000" dirty="0"/>
                <a:t>2</a:t>
              </a:r>
            </a:p>
          </p:txBody>
        </p:sp>
        <p:sp>
          <p:nvSpPr>
            <p:cNvPr id="27" name="Rectangle 26"/>
            <p:cNvSpPr/>
            <p:nvPr/>
          </p:nvSpPr>
          <p:spPr>
            <a:xfrm rot="20604050">
              <a:off x="4539442" y="928283"/>
              <a:ext cx="855422" cy="707886"/>
            </a:xfrm>
            <a:prstGeom prst="rect">
              <a:avLst/>
            </a:prstGeom>
          </p:spPr>
          <p:txBody>
            <a:bodyPr wrap="none">
              <a:spAutoFit/>
            </a:bodyPr>
            <a:lstStyle/>
            <a:p>
              <a:pPr algn="ctr"/>
              <a:r>
                <a:rPr lang="en-US" sz="4000" dirty="0" smtClean="0"/>
                <a:t>NO</a:t>
              </a:r>
              <a:endParaRPr lang="en-US" sz="4000" baseline="-25000" dirty="0"/>
            </a:p>
          </p:txBody>
        </p:sp>
        <p:sp>
          <p:nvSpPr>
            <p:cNvPr id="28" name="Rectangle 27"/>
            <p:cNvSpPr/>
            <p:nvPr/>
          </p:nvSpPr>
          <p:spPr>
            <a:xfrm rot="20604050">
              <a:off x="5854808" y="766103"/>
              <a:ext cx="797815" cy="707886"/>
            </a:xfrm>
            <a:prstGeom prst="rect">
              <a:avLst/>
            </a:prstGeom>
          </p:spPr>
          <p:txBody>
            <a:bodyPr wrap="none">
              <a:spAutoFit/>
            </a:bodyPr>
            <a:lstStyle/>
            <a:p>
              <a:pPr algn="ctr"/>
              <a:r>
                <a:rPr lang="en-US" sz="4000" dirty="0" smtClean="0"/>
                <a:t>CO</a:t>
              </a:r>
              <a:endParaRPr lang="en-US" sz="4000" baseline="-25000" dirty="0"/>
            </a:p>
          </p:txBody>
        </p:sp>
        <p:sp>
          <p:nvSpPr>
            <p:cNvPr id="29" name="Rectangle 28"/>
            <p:cNvSpPr/>
            <p:nvPr/>
          </p:nvSpPr>
          <p:spPr>
            <a:xfrm rot="949047">
              <a:off x="5376272" y="1280644"/>
              <a:ext cx="933318" cy="707886"/>
            </a:xfrm>
            <a:prstGeom prst="rect">
              <a:avLst/>
            </a:prstGeom>
          </p:spPr>
          <p:txBody>
            <a:bodyPr wrap="none">
              <a:spAutoFit/>
            </a:bodyPr>
            <a:lstStyle/>
            <a:p>
              <a:pPr algn="ctr"/>
              <a:r>
                <a:rPr lang="en-US" sz="4000" dirty="0" smtClean="0"/>
                <a:t>SO</a:t>
              </a:r>
              <a:r>
                <a:rPr lang="en-US" sz="4000" baseline="-25000" dirty="0" smtClean="0"/>
                <a:t>2</a:t>
              </a:r>
              <a:endParaRPr lang="en-US" sz="4000" baseline="-25000" dirty="0"/>
            </a:p>
          </p:txBody>
        </p:sp>
      </p:grpSp>
      <p:grpSp>
        <p:nvGrpSpPr>
          <p:cNvPr id="42" name="Group 41"/>
          <p:cNvGrpSpPr/>
          <p:nvPr/>
        </p:nvGrpSpPr>
        <p:grpSpPr>
          <a:xfrm>
            <a:off x="100772" y="4175899"/>
            <a:ext cx="4670847" cy="2059084"/>
            <a:chOff x="100772" y="4175899"/>
            <a:chExt cx="4670847" cy="2059084"/>
          </a:xfrm>
        </p:grpSpPr>
        <p:sp>
          <p:nvSpPr>
            <p:cNvPr id="35" name="Cloud Callout 34"/>
            <p:cNvSpPr/>
            <p:nvPr/>
          </p:nvSpPr>
          <p:spPr>
            <a:xfrm>
              <a:off x="100772" y="4175899"/>
              <a:ext cx="4670847" cy="2059084"/>
            </a:xfrm>
            <a:prstGeom prst="cloudCallout">
              <a:avLst>
                <a:gd name="adj1" fmla="val 10142"/>
                <a:gd name="adj2" fmla="val -89475"/>
              </a:avLst>
            </a:prstGeom>
            <a:solidFill>
              <a:schemeClr val="accent6">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nSpc>
                  <a:spcPct val="80000"/>
                </a:lnSpc>
              </a:pPr>
              <a:endParaRPr lang="en-US" sz="3200" dirty="0">
                <a:solidFill>
                  <a:srgbClr val="000000"/>
                </a:solidFill>
              </a:endParaRPr>
            </a:p>
          </p:txBody>
        </p:sp>
        <p:sp>
          <p:nvSpPr>
            <p:cNvPr id="36" name="Rectangle 35"/>
            <p:cNvSpPr/>
            <p:nvPr/>
          </p:nvSpPr>
          <p:spPr>
            <a:xfrm rot="716365">
              <a:off x="818039" y="4737326"/>
              <a:ext cx="895197" cy="584776"/>
            </a:xfrm>
            <a:prstGeom prst="rect">
              <a:avLst/>
            </a:prstGeom>
          </p:spPr>
          <p:txBody>
            <a:bodyPr wrap="none">
              <a:spAutoFit/>
            </a:bodyPr>
            <a:lstStyle/>
            <a:p>
              <a:r>
                <a:rPr lang="en-US" sz="3200" dirty="0" smtClean="0">
                  <a:solidFill>
                    <a:srgbClr val="000000"/>
                  </a:solidFill>
                </a:rPr>
                <a:t>lead</a:t>
              </a:r>
              <a:endParaRPr lang="en-US" sz="3200" dirty="0"/>
            </a:p>
          </p:txBody>
        </p:sp>
        <p:sp>
          <p:nvSpPr>
            <p:cNvPr id="37" name="Rectangle 36"/>
            <p:cNvSpPr/>
            <p:nvPr/>
          </p:nvSpPr>
          <p:spPr>
            <a:xfrm>
              <a:off x="2629771" y="4854700"/>
              <a:ext cx="1372291" cy="584776"/>
            </a:xfrm>
            <a:prstGeom prst="rect">
              <a:avLst/>
            </a:prstGeom>
          </p:spPr>
          <p:txBody>
            <a:bodyPr wrap="none">
              <a:spAutoFit/>
            </a:bodyPr>
            <a:lstStyle/>
            <a:p>
              <a:r>
                <a:rPr lang="en-US" sz="3200" dirty="0" smtClean="0">
                  <a:solidFill>
                    <a:srgbClr val="000000"/>
                  </a:solidFill>
                </a:rPr>
                <a:t>arsenic</a:t>
              </a:r>
              <a:endParaRPr lang="en-US" sz="3200" dirty="0"/>
            </a:p>
          </p:txBody>
        </p:sp>
        <p:sp>
          <p:nvSpPr>
            <p:cNvPr id="38" name="Rectangle 37"/>
            <p:cNvSpPr/>
            <p:nvPr/>
          </p:nvSpPr>
          <p:spPr>
            <a:xfrm rot="20593977">
              <a:off x="2113788" y="4382900"/>
              <a:ext cx="1577675" cy="584776"/>
            </a:xfrm>
            <a:prstGeom prst="rect">
              <a:avLst/>
            </a:prstGeom>
          </p:spPr>
          <p:txBody>
            <a:bodyPr wrap="none">
              <a:spAutoFit/>
            </a:bodyPr>
            <a:lstStyle/>
            <a:p>
              <a:r>
                <a:rPr lang="en-US" sz="3200" dirty="0" smtClean="0">
                  <a:solidFill>
                    <a:srgbClr val="000000"/>
                  </a:solidFill>
                </a:rPr>
                <a:t>mercury</a:t>
              </a:r>
              <a:endParaRPr lang="en-US" sz="3200" dirty="0"/>
            </a:p>
          </p:txBody>
        </p:sp>
        <p:sp>
          <p:nvSpPr>
            <p:cNvPr id="39" name="Rectangle 38"/>
            <p:cNvSpPr/>
            <p:nvPr/>
          </p:nvSpPr>
          <p:spPr>
            <a:xfrm rot="910023">
              <a:off x="2049774" y="5261551"/>
              <a:ext cx="1735772" cy="584776"/>
            </a:xfrm>
            <a:prstGeom prst="rect">
              <a:avLst/>
            </a:prstGeom>
          </p:spPr>
          <p:txBody>
            <a:bodyPr wrap="none">
              <a:spAutoFit/>
            </a:bodyPr>
            <a:lstStyle/>
            <a:p>
              <a:r>
                <a:rPr lang="en-US" sz="3200" dirty="0" smtClean="0">
                  <a:solidFill>
                    <a:srgbClr val="000000"/>
                  </a:solidFill>
                </a:rPr>
                <a:t>cadmium</a:t>
              </a:r>
              <a:endParaRPr lang="en-US" sz="3200" dirty="0"/>
            </a:p>
          </p:txBody>
        </p:sp>
        <p:sp>
          <p:nvSpPr>
            <p:cNvPr id="40" name="Rectangle 39"/>
            <p:cNvSpPr/>
            <p:nvPr/>
          </p:nvSpPr>
          <p:spPr>
            <a:xfrm rot="20784239">
              <a:off x="921754" y="5437487"/>
              <a:ext cx="1152880" cy="502702"/>
            </a:xfrm>
            <a:prstGeom prst="rect">
              <a:avLst/>
            </a:prstGeom>
          </p:spPr>
          <p:txBody>
            <a:bodyPr wrap="none">
              <a:spAutoFit/>
            </a:bodyPr>
            <a:lstStyle/>
            <a:p>
              <a:pPr>
                <a:lnSpc>
                  <a:spcPct val="80000"/>
                </a:lnSpc>
              </a:pPr>
              <a:r>
                <a:rPr lang="en-US" sz="3200" dirty="0" smtClean="0">
                  <a:solidFill>
                    <a:srgbClr val="000000"/>
                  </a:solidFill>
                </a:rPr>
                <a:t>nickel</a:t>
              </a:r>
              <a:endParaRPr lang="en-US" sz="3200" dirty="0">
                <a:solidFill>
                  <a:srgbClr val="000000"/>
                </a:solidFill>
              </a:endParaRPr>
            </a:p>
          </p:txBody>
        </p:sp>
        <p:sp>
          <p:nvSpPr>
            <p:cNvPr id="41" name="Rectangle 40"/>
            <p:cNvSpPr/>
            <p:nvPr/>
          </p:nvSpPr>
          <p:spPr>
            <a:xfrm>
              <a:off x="1017867" y="4302196"/>
              <a:ext cx="853920" cy="584776"/>
            </a:xfrm>
            <a:prstGeom prst="rect">
              <a:avLst/>
            </a:prstGeom>
          </p:spPr>
          <p:txBody>
            <a:bodyPr wrap="none">
              <a:spAutoFit/>
            </a:bodyPr>
            <a:lstStyle/>
            <a:p>
              <a:r>
                <a:rPr lang="en-US" sz="3200" dirty="0" smtClean="0">
                  <a:solidFill>
                    <a:srgbClr val="000000"/>
                  </a:solidFill>
                </a:rPr>
                <a:t>iron</a:t>
              </a:r>
              <a:endParaRPr lang="en-US" sz="3200" dirty="0"/>
            </a:p>
          </p:txBody>
        </p:sp>
      </p:grpSp>
      <p:sp>
        <p:nvSpPr>
          <p:cNvPr id="43" name="Cloud Callout 42"/>
          <p:cNvSpPr/>
          <p:nvPr/>
        </p:nvSpPr>
        <p:spPr>
          <a:xfrm>
            <a:off x="4771619" y="4032780"/>
            <a:ext cx="4232888" cy="2044233"/>
          </a:xfrm>
          <a:prstGeom prst="cloudCallout">
            <a:avLst>
              <a:gd name="adj1" fmla="val -85480"/>
              <a:gd name="adj2" fmla="val -80203"/>
            </a:avLst>
          </a:prstGeom>
          <a:blipFill rotWithShape="1">
            <a:blip r:embed="rId3">
              <a:alphaModFix amt="55000"/>
            </a:blip>
            <a:tile tx="0" ty="0" sx="100000" sy="100000" flip="none" algn="tl"/>
          </a:blipFill>
          <a:ln>
            <a:solidFill>
              <a:schemeClr val="tx1">
                <a:lumMod val="95000"/>
                <a:lumOff val="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smtClean="0">
                <a:solidFill>
                  <a:schemeClr val="bg1"/>
                </a:solidFill>
              </a:rPr>
              <a:t>Particulate Matter</a:t>
            </a:r>
          </a:p>
          <a:p>
            <a:pPr algn="ctr"/>
            <a:r>
              <a:rPr lang="en-US" sz="2400" dirty="0" smtClean="0">
                <a:solidFill>
                  <a:schemeClr val="bg1"/>
                </a:solidFill>
              </a:rPr>
              <a:t>(PM10, PM2,5, PM1)</a:t>
            </a:r>
            <a:endParaRPr lang="en-US" sz="2400" dirty="0">
              <a:solidFill>
                <a:schemeClr val="bg1"/>
              </a:solidFill>
            </a:endParaRPr>
          </a:p>
        </p:txBody>
      </p:sp>
      <p:sp>
        <p:nvSpPr>
          <p:cNvPr id="4" name="Rectangular Callout 3"/>
          <p:cNvSpPr/>
          <p:nvPr/>
        </p:nvSpPr>
        <p:spPr>
          <a:xfrm>
            <a:off x="0" y="2839519"/>
            <a:ext cx="2731531" cy="944326"/>
          </a:xfrm>
          <a:prstGeom prst="wedgeRectCallout">
            <a:avLst>
              <a:gd name="adj1" fmla="val 26752"/>
              <a:gd name="adj2" fmla="val -98997"/>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000000"/>
                </a:solidFill>
              </a:rPr>
              <a:t>Respiratory Irritants</a:t>
            </a:r>
          </a:p>
          <a:p>
            <a:pPr algn="ctr"/>
            <a:r>
              <a:rPr lang="en-US" sz="2000" dirty="0" smtClean="0">
                <a:solidFill>
                  <a:srgbClr val="000000"/>
                </a:solidFill>
              </a:rPr>
              <a:t>Cardiovascular Disease</a:t>
            </a:r>
            <a:endParaRPr lang="en-US" sz="2000" dirty="0">
              <a:solidFill>
                <a:srgbClr val="000000"/>
              </a:solidFill>
            </a:endParaRPr>
          </a:p>
        </p:txBody>
      </p:sp>
      <p:sp>
        <p:nvSpPr>
          <p:cNvPr id="30" name="Rectangular Callout 29"/>
          <p:cNvSpPr/>
          <p:nvPr/>
        </p:nvSpPr>
        <p:spPr>
          <a:xfrm>
            <a:off x="6207800" y="70684"/>
            <a:ext cx="2902315" cy="944326"/>
          </a:xfrm>
          <a:prstGeom prst="wedgeRectCallout">
            <a:avLst>
              <a:gd name="adj1" fmla="val -41045"/>
              <a:gd name="adj2" fmla="val 104787"/>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tx1"/>
                </a:solidFill>
              </a:rPr>
              <a:t>Carcinogens, neuronal &amp; cardiovascular effects,</a:t>
            </a:r>
          </a:p>
          <a:p>
            <a:pPr algn="ctr"/>
            <a:r>
              <a:rPr lang="en-US" sz="2000" dirty="0">
                <a:solidFill>
                  <a:schemeClr val="tx1"/>
                </a:solidFill>
              </a:rPr>
              <a:t>f</a:t>
            </a:r>
            <a:r>
              <a:rPr lang="en-US" sz="2000" dirty="0" smtClean="0">
                <a:solidFill>
                  <a:schemeClr val="tx1"/>
                </a:solidFill>
              </a:rPr>
              <a:t>etal development effects</a:t>
            </a:r>
            <a:endParaRPr lang="en-US" sz="2000" dirty="0">
              <a:solidFill>
                <a:schemeClr val="tx1"/>
              </a:solidFill>
            </a:endParaRPr>
          </a:p>
        </p:txBody>
      </p:sp>
      <p:sp>
        <p:nvSpPr>
          <p:cNvPr id="31" name="Rectangular Callout 30"/>
          <p:cNvSpPr/>
          <p:nvPr/>
        </p:nvSpPr>
        <p:spPr>
          <a:xfrm>
            <a:off x="3418065" y="5922944"/>
            <a:ext cx="2554166" cy="944326"/>
          </a:xfrm>
          <a:prstGeom prst="wedgeRectCallout">
            <a:avLst>
              <a:gd name="adj1" fmla="val -33512"/>
              <a:gd name="adj2" fmla="val -80656"/>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tx1"/>
                </a:solidFill>
              </a:rPr>
              <a:t>Neurologic and metabolic  toxins,</a:t>
            </a:r>
          </a:p>
          <a:p>
            <a:pPr algn="ctr"/>
            <a:r>
              <a:rPr lang="en-US" sz="2000" dirty="0" smtClean="0">
                <a:solidFill>
                  <a:schemeClr val="tx1"/>
                </a:solidFill>
              </a:rPr>
              <a:t>carcinogens</a:t>
            </a:r>
            <a:endParaRPr lang="en-US" sz="2000" dirty="0">
              <a:solidFill>
                <a:schemeClr val="tx1"/>
              </a:solidFill>
            </a:endParaRPr>
          </a:p>
        </p:txBody>
      </p:sp>
      <p:sp>
        <p:nvSpPr>
          <p:cNvPr id="32" name="Rectangular Callout 31"/>
          <p:cNvSpPr/>
          <p:nvPr/>
        </p:nvSpPr>
        <p:spPr>
          <a:xfrm>
            <a:off x="6811102" y="5961433"/>
            <a:ext cx="2299014" cy="696914"/>
          </a:xfrm>
          <a:prstGeom prst="wedgeRectCallout">
            <a:avLst>
              <a:gd name="adj1" fmla="val -33512"/>
              <a:gd name="adj2" fmla="val -80656"/>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tx1"/>
                </a:solidFill>
              </a:rPr>
              <a:t>All of the above!</a:t>
            </a:r>
            <a:endParaRPr lang="en-US" sz="2000" dirty="0">
              <a:solidFill>
                <a:schemeClr val="tx1"/>
              </a:solidFill>
            </a:endParaRPr>
          </a:p>
        </p:txBody>
      </p:sp>
      <p:grpSp>
        <p:nvGrpSpPr>
          <p:cNvPr id="7" name="Group 6"/>
          <p:cNvGrpSpPr/>
          <p:nvPr/>
        </p:nvGrpSpPr>
        <p:grpSpPr>
          <a:xfrm>
            <a:off x="2629771" y="172795"/>
            <a:ext cx="3531332" cy="1625469"/>
            <a:chOff x="2629771" y="172795"/>
            <a:chExt cx="3531332" cy="1625469"/>
          </a:xfrm>
        </p:grpSpPr>
        <p:grpSp>
          <p:nvGrpSpPr>
            <p:cNvPr id="3" name="Group 2"/>
            <p:cNvGrpSpPr/>
            <p:nvPr/>
          </p:nvGrpSpPr>
          <p:grpSpPr>
            <a:xfrm>
              <a:off x="2629771" y="182201"/>
              <a:ext cx="3531332" cy="1313605"/>
              <a:chOff x="2629771" y="182201"/>
              <a:chExt cx="3531332" cy="1313605"/>
            </a:xfrm>
          </p:grpSpPr>
          <p:sp>
            <p:nvSpPr>
              <p:cNvPr id="19" name="Rectangle 18"/>
              <p:cNvSpPr/>
              <p:nvPr/>
            </p:nvSpPr>
            <p:spPr>
              <a:xfrm rot="676103">
                <a:off x="3830451" y="182201"/>
                <a:ext cx="2330652" cy="707886"/>
              </a:xfrm>
              <a:prstGeom prst="rect">
                <a:avLst/>
              </a:prstGeom>
            </p:spPr>
            <p:txBody>
              <a:bodyPr wrap="none">
                <a:spAutoFit/>
              </a:bodyPr>
              <a:lstStyle/>
              <a:p>
                <a:pPr algn="ctr"/>
                <a:r>
                  <a:rPr lang="en-US" sz="4000" dirty="0" smtClean="0">
                    <a:solidFill>
                      <a:schemeClr val="bg1"/>
                    </a:solidFill>
                  </a:rPr>
                  <a:t>O</a:t>
                </a:r>
                <a:r>
                  <a:rPr lang="en-US" sz="4000" baseline="-25000" dirty="0" smtClean="0">
                    <a:solidFill>
                      <a:schemeClr val="bg1"/>
                    </a:solidFill>
                  </a:rPr>
                  <a:t>3 </a:t>
                </a:r>
                <a:r>
                  <a:rPr lang="en-US" sz="2400" dirty="0" smtClean="0">
                    <a:solidFill>
                      <a:schemeClr val="bg1"/>
                    </a:solidFill>
                  </a:rPr>
                  <a:t>ground level</a:t>
                </a:r>
                <a:endParaRPr lang="en-US" sz="2400" dirty="0">
                  <a:solidFill>
                    <a:schemeClr val="bg1"/>
                  </a:solidFill>
                </a:endParaRPr>
              </a:p>
            </p:txBody>
          </p:sp>
          <p:sp>
            <p:nvSpPr>
              <p:cNvPr id="20" name="Right Arrow 19"/>
              <p:cNvSpPr/>
              <p:nvPr/>
            </p:nvSpPr>
            <p:spPr>
              <a:xfrm rot="19300476">
                <a:off x="2770117" y="888144"/>
                <a:ext cx="1390533" cy="607662"/>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Sun 20"/>
              <p:cNvSpPr/>
              <p:nvPr/>
            </p:nvSpPr>
            <p:spPr>
              <a:xfrm>
                <a:off x="2629771" y="236328"/>
                <a:ext cx="914400" cy="914400"/>
              </a:xfrm>
              <a:prstGeom prst="sun">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Circular Arrow 4"/>
            <p:cNvSpPr/>
            <p:nvPr/>
          </p:nvSpPr>
          <p:spPr>
            <a:xfrm rot="15496429">
              <a:off x="3748593" y="132646"/>
              <a:ext cx="1625469" cy="1705768"/>
            </a:xfrm>
            <a:prstGeom prst="circularArrow">
              <a:avLst>
                <a:gd name="adj1" fmla="val 9650"/>
                <a:gd name="adj2" fmla="val 226042"/>
                <a:gd name="adj3" fmla="val 16920683"/>
                <a:gd name="adj4" fmla="val 11174543"/>
                <a:gd name="adj5" fmla="val 4825"/>
              </a:avLst>
            </a:prstGeom>
            <a:solidFill>
              <a:srgbClr val="FFFF00"/>
            </a:solidFill>
            <a:ln w="762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26732643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linds(horizontal)">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dissolve">
                                      <p:cBhvr>
                                        <p:cTn id="32" dur="500"/>
                                        <p:tgtEl>
                                          <p:spTgt spid="42"/>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blinds(horizontal)">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dissolve">
                                      <p:cBhvr>
                                        <p:cTn id="42" dur="500"/>
                                        <p:tgtEl>
                                          <p:spTgt spid="43"/>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blinds(horizontal)">
                                      <p:cBhvr>
                                        <p:cTn id="4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 grpId="0" animBg="1"/>
      <p:bldP spid="30" grpId="0" animBg="1"/>
      <p:bldP spid="31" grpId="0" animBg="1"/>
      <p:bldP spid="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57200" y="3428981"/>
            <a:ext cx="4680435" cy="3436777"/>
          </a:xfrm>
          <a:prstGeom prst="rect">
            <a:avLst/>
          </a:prstGeom>
        </p:spPr>
      </p:pic>
      <p:sp>
        <p:nvSpPr>
          <p:cNvPr id="2" name="Title 1"/>
          <p:cNvSpPr>
            <a:spLocks noGrp="1"/>
          </p:cNvSpPr>
          <p:nvPr>
            <p:ph type="title"/>
          </p:nvPr>
        </p:nvSpPr>
        <p:spPr>
          <a:xfrm>
            <a:off x="457200" y="-153952"/>
            <a:ext cx="8229600" cy="1143000"/>
          </a:xfrm>
        </p:spPr>
        <p:txBody>
          <a:bodyPr>
            <a:normAutofit/>
          </a:bodyPr>
          <a:lstStyle/>
          <a:p>
            <a:r>
              <a:rPr lang="en-US" dirty="0" smtClean="0"/>
              <a:t>Particulate Matter: </a:t>
            </a:r>
            <a:r>
              <a:rPr lang="en-US" i="1" dirty="0" smtClean="0"/>
              <a:t>Toxic cocktails</a:t>
            </a:r>
            <a:endParaRPr lang="en-US" i="1" dirty="0"/>
          </a:p>
        </p:txBody>
      </p:sp>
      <p:sp>
        <p:nvSpPr>
          <p:cNvPr id="3" name="Content Placeholder 2"/>
          <p:cNvSpPr>
            <a:spLocks noGrp="1"/>
          </p:cNvSpPr>
          <p:nvPr>
            <p:ph idx="1"/>
          </p:nvPr>
        </p:nvSpPr>
        <p:spPr>
          <a:xfrm>
            <a:off x="0" y="858846"/>
            <a:ext cx="9144000" cy="2849556"/>
          </a:xfrm>
        </p:spPr>
        <p:style>
          <a:lnRef idx="1">
            <a:schemeClr val="accent1"/>
          </a:lnRef>
          <a:fillRef idx="3">
            <a:schemeClr val="accent1"/>
          </a:fillRef>
          <a:effectRef idx="2">
            <a:schemeClr val="accent1"/>
          </a:effectRef>
          <a:fontRef idx="minor">
            <a:schemeClr val="lt1"/>
          </a:fontRef>
        </p:style>
        <p:txBody>
          <a:bodyPr>
            <a:noAutofit/>
          </a:bodyPr>
          <a:lstStyle/>
          <a:p>
            <a:pPr>
              <a:lnSpc>
                <a:spcPct val="120000"/>
              </a:lnSpc>
            </a:pPr>
            <a:r>
              <a:rPr lang="en-US" sz="2200" dirty="0" smtClean="0">
                <a:solidFill>
                  <a:srgbClr val="000000"/>
                </a:solidFill>
              </a:rPr>
              <a:t>Elemental carbon, gases and salts of sulfur, nitrogen, ammonia, metals, benzene, </a:t>
            </a:r>
            <a:r>
              <a:rPr lang="en-US" sz="2200" dirty="0" err="1" smtClean="0">
                <a:solidFill>
                  <a:srgbClr val="000000"/>
                </a:solidFill>
              </a:rPr>
              <a:t>benzo</a:t>
            </a:r>
            <a:r>
              <a:rPr lang="en-US" sz="2200" dirty="0" smtClean="0">
                <a:solidFill>
                  <a:srgbClr val="000000"/>
                </a:solidFill>
              </a:rPr>
              <a:t>[</a:t>
            </a:r>
            <a:r>
              <a:rPr lang="en-US" sz="2200" dirty="0">
                <a:solidFill>
                  <a:srgbClr val="000000"/>
                </a:solidFill>
              </a:rPr>
              <a:t>a]</a:t>
            </a:r>
            <a:r>
              <a:rPr lang="en-US" sz="2200" dirty="0" err="1" smtClean="0">
                <a:solidFill>
                  <a:srgbClr val="000000"/>
                </a:solidFill>
              </a:rPr>
              <a:t>pyrene</a:t>
            </a:r>
            <a:r>
              <a:rPr lang="en-US" sz="2200" dirty="0" smtClean="0">
                <a:solidFill>
                  <a:srgbClr val="000000"/>
                </a:solidFill>
              </a:rPr>
              <a:t>, toluene and other volatile organic compounds.</a:t>
            </a:r>
          </a:p>
          <a:p>
            <a:pPr>
              <a:lnSpc>
                <a:spcPct val="120000"/>
              </a:lnSpc>
            </a:pPr>
            <a:r>
              <a:rPr lang="en-US" sz="2200" dirty="0" smtClean="0">
                <a:solidFill>
                  <a:srgbClr val="000000"/>
                </a:solidFill>
              </a:rPr>
              <a:t>Sizes of &lt;1 micrometers can enter the blood circulation via the alveoli, </a:t>
            </a:r>
            <a:r>
              <a:rPr lang="en-US" sz="2200" dirty="0" err="1" smtClean="0">
                <a:solidFill>
                  <a:srgbClr val="000000"/>
                </a:solidFill>
              </a:rPr>
              <a:t>macrofages</a:t>
            </a:r>
            <a:r>
              <a:rPr lang="en-US" sz="2200" dirty="0" smtClean="0">
                <a:solidFill>
                  <a:srgbClr val="000000"/>
                </a:solidFill>
              </a:rPr>
              <a:t>, or GI tract.</a:t>
            </a:r>
          </a:p>
          <a:p>
            <a:pPr>
              <a:lnSpc>
                <a:spcPct val="120000"/>
              </a:lnSpc>
            </a:pPr>
            <a:r>
              <a:rPr lang="en-US" sz="2200" dirty="0" smtClean="0">
                <a:solidFill>
                  <a:srgbClr val="000000"/>
                </a:solidFill>
              </a:rPr>
              <a:t>Evidence of PM entering the brain via the olfactory nerve.</a:t>
            </a:r>
          </a:p>
          <a:p>
            <a:pPr marL="0" indent="0">
              <a:lnSpc>
                <a:spcPct val="120000"/>
              </a:lnSpc>
              <a:buNone/>
            </a:pPr>
            <a:endParaRPr lang="en-US" sz="2200" dirty="0" smtClean="0">
              <a:solidFill>
                <a:srgbClr val="000000"/>
              </a:solidFill>
            </a:endParaRPr>
          </a:p>
          <a:p>
            <a:pPr>
              <a:lnSpc>
                <a:spcPct val="120000"/>
              </a:lnSpc>
            </a:pPr>
            <a:endParaRPr lang="en-US" sz="2200" dirty="0">
              <a:solidFill>
                <a:srgbClr val="000000"/>
              </a:solidFill>
            </a:endParaRPr>
          </a:p>
        </p:txBody>
      </p:sp>
      <p:pic>
        <p:nvPicPr>
          <p:cNvPr id="5" name="Picture 4" descr="Screen Shot 2016-11-01 at 5.00.2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6781" y="3795967"/>
            <a:ext cx="3660019" cy="2951964"/>
          </a:xfrm>
          <a:prstGeom prst="rect">
            <a:avLst/>
          </a:prstGeom>
        </p:spPr>
      </p:pic>
      <p:sp>
        <p:nvSpPr>
          <p:cNvPr id="7" name="Rectangle 6"/>
          <p:cNvSpPr/>
          <p:nvPr/>
        </p:nvSpPr>
        <p:spPr>
          <a:xfrm>
            <a:off x="5137635" y="6522536"/>
            <a:ext cx="3364473" cy="369332"/>
          </a:xfrm>
          <a:prstGeom prst="rect">
            <a:avLst/>
          </a:prstGeom>
        </p:spPr>
        <p:txBody>
          <a:bodyPr wrap="none">
            <a:spAutoFit/>
          </a:bodyPr>
          <a:lstStyle/>
          <a:p>
            <a:r>
              <a:rPr lang="es-ES_tradnl" smtClean="0"/>
              <a:t>Calderón</a:t>
            </a:r>
            <a:r>
              <a:rPr lang="es-ES_tradnl" dirty="0" smtClean="0"/>
              <a:t>-</a:t>
            </a:r>
            <a:r>
              <a:rPr lang="es-ES_tradnl" dirty="0" err="1" smtClean="0"/>
              <a:t>Garcidueñas</a:t>
            </a:r>
            <a:r>
              <a:rPr lang="es-ES_tradnl" dirty="0" smtClean="0"/>
              <a:t> et </a:t>
            </a:r>
            <a:r>
              <a:rPr lang="es-ES_tradnl" dirty="0"/>
              <a:t>al., </a:t>
            </a:r>
            <a:r>
              <a:rPr lang="es-ES_tradnl" dirty="0" smtClean="0"/>
              <a:t>2016 </a:t>
            </a:r>
            <a:endParaRPr lang="en-US" dirty="0"/>
          </a:p>
        </p:txBody>
      </p:sp>
    </p:spTree>
    <p:extLst>
      <p:ext uri="{BB962C8B-B14F-4D97-AF65-F5344CB8AC3E}">
        <p14:creationId xmlns:p14="http://schemas.microsoft.com/office/powerpoint/2010/main" val="24064406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linds(horizontal)">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linds(horizont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linds(horizontal)">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737359"/>
            <a:ext cx="9144000" cy="5120641"/>
          </a:xfrm>
          <a:prstGeom prst="rect">
            <a:avLst/>
          </a:prstGeom>
        </p:spPr>
      </p:pic>
      <p:sp>
        <p:nvSpPr>
          <p:cNvPr id="5" name="TextBox 4"/>
          <p:cNvSpPr txBox="1"/>
          <p:nvPr/>
        </p:nvSpPr>
        <p:spPr>
          <a:xfrm>
            <a:off x="1866728" y="11447"/>
            <a:ext cx="5224207" cy="1754327"/>
          </a:xfrm>
          <a:prstGeom prst="rect">
            <a:avLst/>
          </a:prstGeom>
          <a:noFill/>
        </p:spPr>
        <p:txBody>
          <a:bodyPr wrap="none" rtlCol="0">
            <a:spAutoFit/>
          </a:bodyPr>
          <a:lstStyle/>
          <a:p>
            <a:pPr algn="ctr"/>
            <a:r>
              <a:rPr lang="en-US" sz="5400" dirty="0" smtClean="0"/>
              <a:t>A killer stalking us </a:t>
            </a:r>
          </a:p>
          <a:p>
            <a:pPr algn="ctr"/>
            <a:r>
              <a:rPr lang="en-US" sz="5400" dirty="0" smtClean="0"/>
              <a:t>throughout life</a:t>
            </a:r>
            <a:endParaRPr lang="en-US" sz="5400" i="1" dirty="0"/>
          </a:p>
        </p:txBody>
      </p:sp>
      <p:pic>
        <p:nvPicPr>
          <p:cNvPr id="10" name="Picture 9"/>
          <p:cNvPicPr>
            <a:picLocks noChangeAspect="1"/>
          </p:cNvPicPr>
          <p:nvPr/>
        </p:nvPicPr>
        <p:blipFill>
          <a:blip r:embed="rId3"/>
          <a:stretch>
            <a:fillRect/>
          </a:stretch>
        </p:blipFill>
        <p:spPr>
          <a:xfrm>
            <a:off x="0" y="1737359"/>
            <a:ext cx="2827535" cy="1874779"/>
          </a:xfrm>
          <a:prstGeom prst="rect">
            <a:avLst/>
          </a:prstGeom>
          <a:effectLst>
            <a:glow rad="457200">
              <a:schemeClr val="bg1">
                <a:lumMod val="85000"/>
                <a:alpha val="51000"/>
              </a:schemeClr>
            </a:glow>
            <a:softEdge rad="444500"/>
          </a:effectLst>
        </p:spPr>
      </p:pic>
      <p:pic>
        <p:nvPicPr>
          <p:cNvPr id="12" name="Picture 11" descr="Screen Shot 2016-12-12 at 10.48.35 PM.png"/>
          <p:cNvPicPr>
            <a:picLocks noChangeAspect="1"/>
          </p:cNvPicPr>
          <p:nvPr/>
        </p:nvPicPr>
        <p:blipFill rotWithShape="1">
          <a:blip r:embed="rId4">
            <a:extLst>
              <a:ext uri="{28A0092B-C50C-407E-A947-70E740481C1C}">
                <a14:useLocalDpi xmlns:a14="http://schemas.microsoft.com/office/drawing/2010/main" val="0"/>
              </a:ext>
            </a:extLst>
          </a:blip>
          <a:srcRect l="23873" t="8634" r="5618" b="36565"/>
          <a:stretch/>
        </p:blipFill>
        <p:spPr>
          <a:xfrm>
            <a:off x="6589711" y="5080000"/>
            <a:ext cx="2552702" cy="1778000"/>
          </a:xfrm>
          <a:prstGeom prst="rect">
            <a:avLst/>
          </a:prstGeom>
          <a:effectLst>
            <a:glow>
              <a:schemeClr val="bg1">
                <a:lumMod val="65000"/>
                <a:alpha val="36000"/>
              </a:schemeClr>
            </a:glow>
            <a:softEdge rad="533400"/>
          </a:effectLst>
        </p:spPr>
      </p:pic>
      <p:pic>
        <p:nvPicPr>
          <p:cNvPr id="13" name="Picture 12"/>
          <p:cNvPicPr>
            <a:picLocks noChangeAspect="1"/>
          </p:cNvPicPr>
          <p:nvPr/>
        </p:nvPicPr>
        <p:blipFill>
          <a:blip r:embed="rId5"/>
          <a:stretch>
            <a:fillRect/>
          </a:stretch>
        </p:blipFill>
        <p:spPr>
          <a:xfrm>
            <a:off x="3118466" y="3263815"/>
            <a:ext cx="3471245" cy="2606684"/>
          </a:xfrm>
          <a:prstGeom prst="rect">
            <a:avLst/>
          </a:prstGeom>
          <a:effectLst>
            <a:glow rad="393700">
              <a:schemeClr val="bg1">
                <a:lumMod val="50000"/>
                <a:alpha val="15000"/>
              </a:schemeClr>
            </a:glow>
            <a:softEdge rad="419100"/>
          </a:effectLst>
        </p:spPr>
      </p:pic>
      <p:sp>
        <p:nvSpPr>
          <p:cNvPr id="9" name="TextBox 8"/>
          <p:cNvSpPr txBox="1"/>
          <p:nvPr/>
        </p:nvSpPr>
        <p:spPr>
          <a:xfrm>
            <a:off x="2729823" y="1772601"/>
            <a:ext cx="4235202" cy="1015663"/>
          </a:xfrm>
          <a:prstGeom prst="rect">
            <a:avLst/>
          </a:prstGeom>
          <a:ln/>
          <a:effectLst>
            <a:glow rad="152400">
              <a:schemeClr val="tx2">
                <a:lumMod val="60000"/>
                <a:lumOff val="40000"/>
                <a:alpha val="18000"/>
              </a:schemeClr>
            </a:glow>
            <a:outerShdw blurRad="40000" dist="23000" dir="5400000" rotWithShape="0">
              <a:srgbClr val="000000">
                <a:alpha val="35000"/>
              </a:srgbClr>
            </a:outerShdw>
            <a:softEdge rad="266700"/>
          </a:effectLst>
        </p:spPr>
        <p:style>
          <a:lnRef idx="1">
            <a:schemeClr val="accent1"/>
          </a:lnRef>
          <a:fillRef idx="3">
            <a:schemeClr val="accent1"/>
          </a:fillRef>
          <a:effectRef idx="2">
            <a:schemeClr val="accent1"/>
          </a:effectRef>
          <a:fontRef idx="minor">
            <a:schemeClr val="lt1"/>
          </a:fontRef>
        </p:style>
        <p:txBody>
          <a:bodyPr wrap="square" rtlCol="0">
            <a:spAutoFit/>
          </a:bodyPr>
          <a:lstStyle/>
          <a:p>
            <a:pPr marL="285750" indent="-285750">
              <a:buFont typeface="Arial"/>
              <a:buChar char="•"/>
            </a:pPr>
            <a:r>
              <a:rPr lang="en-US" sz="2000" dirty="0" smtClean="0">
                <a:solidFill>
                  <a:schemeClr val="bg1"/>
                </a:solidFill>
              </a:rPr>
              <a:t>Birth Defects</a:t>
            </a:r>
            <a:endParaRPr lang="en-US" sz="2000" dirty="0">
              <a:solidFill>
                <a:schemeClr val="bg1"/>
              </a:solidFill>
            </a:endParaRPr>
          </a:p>
          <a:p>
            <a:pPr marL="285750" indent="-285750">
              <a:buFont typeface="Arial"/>
              <a:buChar char="•"/>
            </a:pPr>
            <a:r>
              <a:rPr lang="en-US" sz="2000" dirty="0" smtClean="0">
                <a:solidFill>
                  <a:schemeClr val="bg1"/>
                </a:solidFill>
              </a:rPr>
              <a:t>Premature Births</a:t>
            </a:r>
          </a:p>
          <a:p>
            <a:pPr marL="285750" indent="-285750">
              <a:buFont typeface="Arial"/>
              <a:buChar char="•"/>
            </a:pPr>
            <a:r>
              <a:rPr lang="en-US" sz="2000" dirty="0" smtClean="0">
                <a:solidFill>
                  <a:schemeClr val="bg1"/>
                </a:solidFill>
              </a:rPr>
              <a:t>Pulmonary Development</a:t>
            </a:r>
          </a:p>
        </p:txBody>
      </p:sp>
      <p:sp>
        <p:nvSpPr>
          <p:cNvPr id="11" name="TextBox 10"/>
          <p:cNvSpPr txBox="1"/>
          <p:nvPr/>
        </p:nvSpPr>
        <p:spPr>
          <a:xfrm>
            <a:off x="6214630" y="3104306"/>
            <a:ext cx="2927783" cy="1323439"/>
          </a:xfrm>
          <a:prstGeom prst="rect">
            <a:avLst/>
          </a:prstGeom>
          <a:ln/>
          <a:effectLst>
            <a:glow rad="152400">
              <a:schemeClr val="tx2">
                <a:lumMod val="60000"/>
                <a:lumOff val="40000"/>
                <a:alpha val="18000"/>
              </a:schemeClr>
            </a:glow>
            <a:outerShdw blurRad="40000" dist="23000" dir="5400000" rotWithShape="0">
              <a:srgbClr val="000000">
                <a:alpha val="35000"/>
              </a:srgbClr>
            </a:outerShdw>
            <a:softEdge rad="266700"/>
          </a:effectLst>
        </p:spPr>
        <p:style>
          <a:lnRef idx="1">
            <a:schemeClr val="accent1"/>
          </a:lnRef>
          <a:fillRef idx="3">
            <a:schemeClr val="accent1"/>
          </a:fillRef>
          <a:effectRef idx="2">
            <a:schemeClr val="accent1"/>
          </a:effectRef>
          <a:fontRef idx="minor">
            <a:schemeClr val="lt1"/>
          </a:fontRef>
        </p:style>
        <p:txBody>
          <a:bodyPr wrap="square" rtlCol="0">
            <a:spAutoFit/>
          </a:bodyPr>
          <a:lstStyle/>
          <a:p>
            <a:pPr marL="285750" indent="-285750">
              <a:buFont typeface="Arial"/>
              <a:buChar char="•"/>
            </a:pPr>
            <a:r>
              <a:rPr lang="en-US" sz="2000" dirty="0" smtClean="0">
                <a:solidFill>
                  <a:schemeClr val="bg1"/>
                </a:solidFill>
              </a:rPr>
              <a:t>Asthma</a:t>
            </a:r>
            <a:endParaRPr lang="en-US" sz="2000" dirty="0">
              <a:solidFill>
                <a:schemeClr val="bg1"/>
              </a:solidFill>
            </a:endParaRPr>
          </a:p>
          <a:p>
            <a:pPr marL="285750" indent="-285750">
              <a:buFont typeface="Arial"/>
              <a:buChar char="•"/>
            </a:pPr>
            <a:r>
              <a:rPr lang="en-US" sz="2000" dirty="0" smtClean="0">
                <a:solidFill>
                  <a:schemeClr val="bg1"/>
                </a:solidFill>
              </a:rPr>
              <a:t>Brain </a:t>
            </a:r>
            <a:r>
              <a:rPr lang="en-US" sz="2000" dirty="0">
                <a:solidFill>
                  <a:schemeClr val="bg1"/>
                </a:solidFill>
              </a:rPr>
              <a:t>D</a:t>
            </a:r>
            <a:r>
              <a:rPr lang="en-US" sz="2000" dirty="0" smtClean="0">
                <a:solidFill>
                  <a:schemeClr val="bg1"/>
                </a:solidFill>
              </a:rPr>
              <a:t>evelopment</a:t>
            </a:r>
          </a:p>
          <a:p>
            <a:pPr marL="285750" indent="-285750">
              <a:buFont typeface="Arial"/>
              <a:buChar char="•"/>
            </a:pPr>
            <a:r>
              <a:rPr lang="en-US" sz="2000" dirty="0" smtClean="0">
                <a:solidFill>
                  <a:schemeClr val="bg1"/>
                </a:solidFill>
              </a:rPr>
              <a:t>Learning and Memory</a:t>
            </a:r>
          </a:p>
          <a:p>
            <a:pPr marL="285750" indent="-285750">
              <a:buFont typeface="Arial"/>
              <a:buChar char="•"/>
            </a:pPr>
            <a:r>
              <a:rPr lang="en-US" sz="2000" dirty="0" smtClean="0">
                <a:solidFill>
                  <a:schemeClr val="bg1"/>
                </a:solidFill>
              </a:rPr>
              <a:t>Childhood cancers</a:t>
            </a:r>
          </a:p>
        </p:txBody>
      </p:sp>
      <p:sp>
        <p:nvSpPr>
          <p:cNvPr id="14" name="TextBox 13"/>
          <p:cNvSpPr txBox="1"/>
          <p:nvPr/>
        </p:nvSpPr>
        <p:spPr>
          <a:xfrm>
            <a:off x="4098205" y="5481772"/>
            <a:ext cx="3309349" cy="1323439"/>
          </a:xfrm>
          <a:prstGeom prst="rect">
            <a:avLst/>
          </a:prstGeom>
          <a:ln/>
          <a:effectLst>
            <a:glow rad="152400">
              <a:schemeClr val="tx2">
                <a:lumMod val="60000"/>
                <a:lumOff val="40000"/>
                <a:alpha val="18000"/>
              </a:schemeClr>
            </a:glow>
            <a:outerShdw blurRad="40000" dist="23000" dir="5400000" rotWithShape="0">
              <a:srgbClr val="000000">
                <a:alpha val="35000"/>
              </a:srgbClr>
            </a:outerShdw>
            <a:softEdge rad="266700"/>
          </a:effectLst>
        </p:spPr>
        <p:style>
          <a:lnRef idx="1">
            <a:schemeClr val="accent1"/>
          </a:lnRef>
          <a:fillRef idx="3">
            <a:schemeClr val="accent1"/>
          </a:fillRef>
          <a:effectRef idx="2">
            <a:schemeClr val="accent1"/>
          </a:effectRef>
          <a:fontRef idx="minor">
            <a:schemeClr val="lt1"/>
          </a:fontRef>
        </p:style>
        <p:txBody>
          <a:bodyPr wrap="square" rtlCol="0">
            <a:spAutoFit/>
          </a:bodyPr>
          <a:lstStyle/>
          <a:p>
            <a:pPr marL="285750" indent="-285750">
              <a:buFont typeface="Arial"/>
              <a:buChar char="•"/>
            </a:pPr>
            <a:r>
              <a:rPr lang="en-US" sz="2000" dirty="0" smtClean="0">
                <a:solidFill>
                  <a:schemeClr val="bg1"/>
                </a:solidFill>
              </a:rPr>
              <a:t>Stoke and Dementias</a:t>
            </a:r>
          </a:p>
          <a:p>
            <a:pPr marL="285750" indent="-285750">
              <a:buFont typeface="Arial"/>
              <a:buChar char="•"/>
            </a:pPr>
            <a:r>
              <a:rPr lang="en-US" sz="2000" dirty="0" smtClean="0">
                <a:solidFill>
                  <a:schemeClr val="bg1"/>
                </a:solidFill>
              </a:rPr>
              <a:t>Pulmonary Diseases</a:t>
            </a:r>
          </a:p>
          <a:p>
            <a:pPr marL="285750" indent="-285750">
              <a:buFont typeface="Arial"/>
              <a:buChar char="•"/>
            </a:pPr>
            <a:r>
              <a:rPr lang="en-US" sz="2000" dirty="0" smtClean="0">
                <a:solidFill>
                  <a:schemeClr val="bg1"/>
                </a:solidFill>
              </a:rPr>
              <a:t>Heart diseases</a:t>
            </a:r>
          </a:p>
          <a:p>
            <a:pPr marL="285750" indent="-285750">
              <a:buFont typeface="Arial"/>
              <a:buChar char="•"/>
            </a:pPr>
            <a:r>
              <a:rPr lang="en-US" sz="2000" dirty="0" smtClean="0">
                <a:solidFill>
                  <a:schemeClr val="bg1"/>
                </a:solidFill>
              </a:rPr>
              <a:t>Cancer</a:t>
            </a:r>
          </a:p>
        </p:txBody>
      </p:sp>
    </p:spTree>
    <p:extLst>
      <p:ext uri="{BB962C8B-B14F-4D97-AF65-F5344CB8AC3E}">
        <p14:creationId xmlns:p14="http://schemas.microsoft.com/office/powerpoint/2010/main" val="13035701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dissolve">
                                      <p:cBhvr>
                                        <p:cTn id="11" dur="2000"/>
                                        <p:tgtEl>
                                          <p:spTgt spid="13"/>
                                        </p:tgtEl>
                                      </p:cBhvr>
                                    </p:animEffect>
                                  </p:childTnLst>
                                </p:cTn>
                              </p:par>
                            </p:childTnLst>
                          </p:cTn>
                        </p:par>
                        <p:par>
                          <p:cTn id="12" fill="hold">
                            <p:stCondLst>
                              <p:cond delay="2500"/>
                            </p:stCondLst>
                            <p:childTnLst>
                              <p:par>
                                <p:cTn id="13" presetID="9"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dissolve">
                                      <p:cBhvr>
                                        <p:cTn id="15" dur="2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dissolv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dissolv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dissolve">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11350</TotalTime>
  <Words>3545</Words>
  <Application>Microsoft Macintosh PowerPoint</Application>
  <PresentationFormat>On-screen Show (4:3)</PresentationFormat>
  <Paragraphs>317</Paragraphs>
  <Slides>35</Slides>
  <Notes>3</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Particulate Matter: Toxic cocktails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vt:lpstr>
      <vt:lpstr>PowerPoint Presentation</vt:lpstr>
      <vt:lpstr>PowerPoint Presentation</vt:lpstr>
      <vt:lpstr>Possible Paths to Neurodegeneration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Charles Gasparovic</dc:creator>
  <cp:lastModifiedBy>Charles Gasparovic</cp:lastModifiedBy>
  <cp:revision>699</cp:revision>
  <dcterms:created xsi:type="dcterms:W3CDTF">2016-10-27T20:36:32Z</dcterms:created>
  <dcterms:modified xsi:type="dcterms:W3CDTF">2019-11-19T19:26:55Z</dcterms:modified>
</cp:coreProperties>
</file>