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Lst>
  <p:sldIdLst>
    <p:sldId id="256" r:id="rId2"/>
    <p:sldId id="257" r:id="rId3"/>
    <p:sldId id="258" r:id="rId4"/>
    <p:sldId id="260"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F336CBDB-1D9D-4143-8FDE-80423BCD7C9A}" type="datetimeFigureOut">
              <a:rPr lang="el-GR" smtClean="0"/>
              <a:t>22/4/2021</a:t>
            </a:fld>
            <a:endParaRPr lang="el-G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l-GR"/>
          </a:p>
        </p:txBody>
      </p:sp>
      <p:sp>
        <p:nvSpPr>
          <p:cNvPr id="6" name="Slide Number Placeholder 5"/>
          <p:cNvSpPr>
            <a:spLocks noGrp="1"/>
          </p:cNvSpPr>
          <p:nvPr>
            <p:ph type="sldNum" sz="quarter" idx="12"/>
          </p:nvPr>
        </p:nvSpPr>
        <p:spPr>
          <a:xfrm>
            <a:off x="10469880"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166001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336CBDB-1D9D-4143-8FDE-80423BCD7C9A}"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387827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04672" y="320040"/>
            <a:ext cx="3657600" cy="320040"/>
          </a:xfrm>
        </p:spPr>
        <p:txBody>
          <a:bodyPr/>
          <a:lstStyle/>
          <a:p>
            <a:fld id="{F336CBDB-1D9D-4143-8FDE-80423BCD7C9A}" type="datetimeFigureOut">
              <a:rPr lang="el-GR" smtClean="0"/>
              <a:t>22/4/2021</a:t>
            </a:fld>
            <a:endParaRPr lang="el-GR"/>
          </a:p>
        </p:txBody>
      </p:sp>
      <p:sp>
        <p:nvSpPr>
          <p:cNvPr id="5" name="Footer Placeholder 4"/>
          <p:cNvSpPr>
            <a:spLocks noGrp="1"/>
          </p:cNvSpPr>
          <p:nvPr>
            <p:ph type="ftr" sz="quarter" idx="11"/>
          </p:nvPr>
        </p:nvSpPr>
        <p:spPr>
          <a:xfrm>
            <a:off x="804672" y="6227064"/>
            <a:ext cx="10588752" cy="320040"/>
          </a:xfrm>
        </p:spPr>
        <p:txBody>
          <a:bodyPr/>
          <a:lstStyle/>
          <a:p>
            <a:endParaRPr lang="el-GR"/>
          </a:p>
        </p:txBody>
      </p:sp>
      <p:sp>
        <p:nvSpPr>
          <p:cNvPr id="6" name="Slide Number Placeholder 5"/>
          <p:cNvSpPr>
            <a:spLocks noGrp="1"/>
          </p:cNvSpPr>
          <p:nvPr>
            <p:ph type="sldNum" sz="quarter" idx="12"/>
          </p:nvPr>
        </p:nvSpPr>
        <p:spPr>
          <a:xfrm>
            <a:off x="10469880"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360914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336CBDB-1D9D-4143-8FDE-80423BCD7C9A}"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270339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04672" y="320040"/>
            <a:ext cx="3657600" cy="320040"/>
          </a:xfrm>
        </p:spPr>
        <p:txBody>
          <a:bodyPr/>
          <a:lstStyle/>
          <a:p>
            <a:fld id="{F336CBDB-1D9D-4143-8FDE-80423BCD7C9A}" type="datetimeFigureOut">
              <a:rPr lang="el-GR" smtClean="0"/>
              <a:t>22/4/2021</a:t>
            </a:fld>
            <a:endParaRPr lang="el-G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l-GR"/>
          </a:p>
        </p:txBody>
      </p:sp>
      <p:sp>
        <p:nvSpPr>
          <p:cNvPr id="6" name="Slide Number Placeholder 5"/>
          <p:cNvSpPr>
            <a:spLocks noGrp="1"/>
          </p:cNvSpPr>
          <p:nvPr>
            <p:ph type="sldNum" sz="quarter" idx="12"/>
          </p:nvPr>
        </p:nvSpPr>
        <p:spPr>
          <a:xfrm>
            <a:off x="10469880"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272457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a:xfrm>
            <a:off x="804672" y="320040"/>
            <a:ext cx="3657600" cy="320040"/>
          </a:xfrm>
        </p:spPr>
        <p:txBody>
          <a:bodyPr/>
          <a:lstStyle/>
          <a:p>
            <a:fld id="{F336CBDB-1D9D-4143-8FDE-80423BCD7C9A}" type="datetimeFigureOut">
              <a:rPr lang="el-GR" smtClean="0"/>
              <a:t>22/4/2021</a:t>
            </a:fld>
            <a:endParaRPr lang="el-GR"/>
          </a:p>
        </p:txBody>
      </p:sp>
      <p:sp>
        <p:nvSpPr>
          <p:cNvPr id="6" name="Footer Placeholder 5"/>
          <p:cNvSpPr>
            <a:spLocks noGrp="1"/>
          </p:cNvSpPr>
          <p:nvPr>
            <p:ph type="ftr" sz="quarter" idx="11"/>
          </p:nvPr>
        </p:nvSpPr>
        <p:spPr>
          <a:xfrm>
            <a:off x="804672" y="6227064"/>
            <a:ext cx="10588752" cy="320040"/>
          </a:xfrm>
        </p:spPr>
        <p:txBody>
          <a:bodyPr/>
          <a:lstStyle/>
          <a:p>
            <a:endParaRPr lang="el-GR"/>
          </a:p>
        </p:txBody>
      </p:sp>
      <p:sp>
        <p:nvSpPr>
          <p:cNvPr id="7" name="Slide Number Placeholder 6"/>
          <p:cNvSpPr>
            <a:spLocks noGrp="1"/>
          </p:cNvSpPr>
          <p:nvPr>
            <p:ph type="sldNum" sz="quarter" idx="12"/>
          </p:nvPr>
        </p:nvSpPr>
        <p:spPr>
          <a:xfrm>
            <a:off x="10469880"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171069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125305" y="1488985"/>
            <a:ext cx="6264350" cy="169685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118447" y="4351687"/>
            <a:ext cx="6265588" cy="17040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a:xfrm>
            <a:off x="804672" y="320040"/>
            <a:ext cx="3657600" cy="320040"/>
          </a:xfrm>
        </p:spPr>
        <p:txBody>
          <a:bodyPr/>
          <a:lstStyle/>
          <a:p>
            <a:fld id="{F336CBDB-1D9D-4143-8FDE-80423BCD7C9A}" type="datetimeFigureOut">
              <a:rPr lang="el-GR" smtClean="0"/>
              <a:t>22/4/2021</a:t>
            </a:fld>
            <a:endParaRPr lang="el-GR"/>
          </a:p>
        </p:txBody>
      </p:sp>
      <p:sp>
        <p:nvSpPr>
          <p:cNvPr id="8" name="Footer Placeholder 7"/>
          <p:cNvSpPr>
            <a:spLocks noGrp="1"/>
          </p:cNvSpPr>
          <p:nvPr>
            <p:ph type="ftr" sz="quarter" idx="11"/>
          </p:nvPr>
        </p:nvSpPr>
        <p:spPr>
          <a:xfrm>
            <a:off x="804672" y="6227064"/>
            <a:ext cx="10588752" cy="320040"/>
          </a:xfrm>
        </p:spPr>
        <p:txBody>
          <a:bodyPr/>
          <a:lstStyle/>
          <a:p>
            <a:endParaRPr lang="el-GR"/>
          </a:p>
        </p:txBody>
      </p:sp>
      <p:sp>
        <p:nvSpPr>
          <p:cNvPr id="9" name="Slide Number Placeholder 8"/>
          <p:cNvSpPr>
            <a:spLocks noGrp="1"/>
          </p:cNvSpPr>
          <p:nvPr>
            <p:ph type="sldNum" sz="quarter" idx="12"/>
          </p:nvPr>
        </p:nvSpPr>
        <p:spPr>
          <a:xfrm>
            <a:off x="10469880"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31113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336CBDB-1D9D-4143-8FDE-80423BCD7C9A}" type="datetimeFigureOut">
              <a:rPr lang="el-GR" smtClean="0"/>
              <a:t>22/4/2021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327492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F336CBDB-1D9D-4143-8FDE-80423BCD7C9A}" type="datetimeFigureOut">
              <a:rPr lang="el-GR" smtClean="0"/>
              <a:t>22/4/2021</a:t>
            </a:fld>
            <a:endParaRPr lang="el-GR"/>
          </a:p>
        </p:txBody>
      </p:sp>
      <p:sp>
        <p:nvSpPr>
          <p:cNvPr id="3" name="Footer Placeholder 2"/>
          <p:cNvSpPr>
            <a:spLocks noGrp="1"/>
          </p:cNvSpPr>
          <p:nvPr>
            <p:ph type="ftr" sz="quarter" idx="11"/>
          </p:nvPr>
        </p:nvSpPr>
        <p:spPr>
          <a:xfrm>
            <a:off x="804672" y="6227064"/>
            <a:ext cx="10588752" cy="320040"/>
          </a:xfrm>
        </p:spPr>
        <p:txBody>
          <a:bodyPr/>
          <a:lstStyle/>
          <a:p>
            <a:endParaRPr lang="el-GR"/>
          </a:p>
        </p:txBody>
      </p:sp>
      <p:sp>
        <p:nvSpPr>
          <p:cNvPr id="4" name="Slide Number Placeholder 3"/>
          <p:cNvSpPr>
            <a:spLocks noGrp="1"/>
          </p:cNvSpPr>
          <p:nvPr>
            <p:ph type="sldNum" sz="quarter" idx="12"/>
          </p:nvPr>
        </p:nvSpPr>
        <p:spPr>
          <a:xfrm>
            <a:off x="10469880"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387971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336CBDB-1D9D-4143-8FDE-80423BCD7C9A}"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31159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804672" y="320040"/>
            <a:ext cx="3657600" cy="320040"/>
          </a:xfrm>
        </p:spPr>
        <p:txBody>
          <a:bodyPr/>
          <a:lstStyle/>
          <a:p>
            <a:fld id="{F336CBDB-1D9D-4143-8FDE-80423BCD7C9A}" type="datetimeFigureOut">
              <a:rPr lang="el-GR" smtClean="0"/>
              <a:t>22/4/2021</a:t>
            </a:fld>
            <a:endParaRPr lang="el-GR"/>
          </a:p>
        </p:txBody>
      </p:sp>
      <p:sp>
        <p:nvSpPr>
          <p:cNvPr id="6" name="Footer Placeholder 5"/>
          <p:cNvSpPr>
            <a:spLocks noGrp="1"/>
          </p:cNvSpPr>
          <p:nvPr>
            <p:ph type="ftr" sz="quarter" idx="11"/>
          </p:nvPr>
        </p:nvSpPr>
        <p:spPr>
          <a:xfrm>
            <a:off x="804672" y="6227064"/>
            <a:ext cx="5942203" cy="320040"/>
          </a:xfrm>
        </p:spPr>
        <p:txBody>
          <a:bodyPr/>
          <a:lstStyle/>
          <a:p>
            <a:endParaRPr lang="el-GR"/>
          </a:p>
        </p:txBody>
      </p:sp>
      <p:sp>
        <p:nvSpPr>
          <p:cNvPr id="7" name="Slide Number Placeholder 6"/>
          <p:cNvSpPr>
            <a:spLocks noGrp="1"/>
          </p:cNvSpPr>
          <p:nvPr>
            <p:ph type="sldNum" sz="quarter" idx="12"/>
          </p:nvPr>
        </p:nvSpPr>
        <p:spPr>
          <a:xfrm>
            <a:off x="5828377" y="320040"/>
            <a:ext cx="914400" cy="320040"/>
          </a:xfrm>
        </p:spPr>
        <p:txBody>
          <a:bodyPr/>
          <a:lstStyle/>
          <a:p>
            <a:fld id="{8EA85266-F458-4F8E-BCB9-AE507F7A4EB2}" type="slidenum">
              <a:rPr lang="el-GR" smtClean="0"/>
              <a:t>‹#›</a:t>
            </a:fld>
            <a:endParaRPr lang="el-GR"/>
          </a:p>
        </p:txBody>
      </p:sp>
    </p:spTree>
    <p:extLst>
      <p:ext uri="{BB962C8B-B14F-4D97-AF65-F5344CB8AC3E}">
        <p14:creationId xmlns:p14="http://schemas.microsoft.com/office/powerpoint/2010/main" val="4430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336CBDB-1D9D-4143-8FDE-80423BCD7C9A}" type="datetimeFigureOut">
              <a:rPr lang="el-GR" smtClean="0"/>
              <a:t>22/4/2021</a:t>
            </a:fld>
            <a:endParaRPr lang="el-G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EA85266-F458-4F8E-BCB9-AE507F7A4EB2}" type="slidenum">
              <a:rPr lang="el-GR" smtClean="0"/>
              <a:t>‹#›</a:t>
            </a:fld>
            <a:endParaRPr lang="el-GR"/>
          </a:p>
        </p:txBody>
      </p:sp>
    </p:spTree>
    <p:extLst>
      <p:ext uri="{BB962C8B-B14F-4D97-AF65-F5344CB8AC3E}">
        <p14:creationId xmlns:p14="http://schemas.microsoft.com/office/powerpoint/2010/main" val="408231743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B5FD27-744B-4631-896D-7107C329CABF}"/>
              </a:ext>
            </a:extLst>
          </p:cNvPr>
          <p:cNvSpPr>
            <a:spLocks noGrp="1"/>
          </p:cNvSpPr>
          <p:nvPr>
            <p:ph type="title"/>
          </p:nvPr>
        </p:nvSpPr>
        <p:spPr/>
        <p:txBody>
          <a:bodyPr>
            <a:normAutofit fontScale="90000"/>
          </a:bodyPr>
          <a:lstStyle/>
          <a:p>
            <a:r>
              <a:rPr lang="en-US" sz="8800" dirty="0">
                <a:latin typeface="Comic Sans MS" panose="030F0702030302020204" pitchFamily="66" charset="0"/>
                <a:ea typeface="+mn-ea"/>
                <a:cs typeface="+mn-cs"/>
              </a:rPr>
              <a:t>3h = H</a:t>
            </a:r>
            <a:br>
              <a:rPr lang="en-US" dirty="0"/>
            </a:br>
            <a:endParaRPr lang="el-GR" dirty="0"/>
          </a:p>
        </p:txBody>
      </p:sp>
      <p:sp>
        <p:nvSpPr>
          <p:cNvPr id="14" name="Θέση κειμένου 13">
            <a:extLst>
              <a:ext uri="{FF2B5EF4-FFF2-40B4-BE49-F238E27FC236}">
                <a16:creationId xmlns:a16="http://schemas.microsoft.com/office/drawing/2014/main" id="{377DB195-DD40-44A0-8F29-51BBDB1CD8A8}"/>
              </a:ext>
            </a:extLst>
          </p:cNvPr>
          <p:cNvSpPr>
            <a:spLocks noGrp="1"/>
          </p:cNvSpPr>
          <p:nvPr>
            <p:ph type="body" idx="1"/>
          </p:nvPr>
        </p:nvSpPr>
        <p:spPr>
          <a:xfrm>
            <a:off x="3040829" y="4039875"/>
            <a:ext cx="6110342" cy="1383770"/>
          </a:xfrm>
        </p:spPr>
        <p:txBody>
          <a:bodyPr>
            <a:noAutofit/>
          </a:bodyPr>
          <a:lstStyle/>
          <a:p>
            <a:r>
              <a:rPr lang="en-US" sz="3400" dirty="0">
                <a:latin typeface="Comic Sans MS" panose="030F0702030302020204" pitchFamily="66" charset="0"/>
              </a:rPr>
              <a:t>Gymnasium of Platykampos</a:t>
            </a:r>
            <a:endParaRPr lang="el-GR" sz="3400" dirty="0">
              <a:latin typeface="Comic Sans MS" panose="030F0702030302020204" pitchFamily="66" charset="0"/>
            </a:endParaRPr>
          </a:p>
        </p:txBody>
      </p:sp>
      <p:pic>
        <p:nvPicPr>
          <p:cNvPr id="15" name="Θέση περιεχομένου 14">
            <a:extLst>
              <a:ext uri="{FF2B5EF4-FFF2-40B4-BE49-F238E27FC236}">
                <a16:creationId xmlns:a16="http://schemas.microsoft.com/office/drawing/2014/main" id="{555B0257-72B5-4DF4-8B24-F4642C0A433B}"/>
              </a:ext>
            </a:extLst>
          </p:cNvPr>
          <p:cNvPicPr>
            <a:picLocks noGrp="1" noChangeAspect="1"/>
          </p:cNvPicPr>
          <p:nvPr>
            <p:ph idx="4294967295"/>
          </p:nvPr>
        </p:nvPicPr>
        <p:blipFill>
          <a:blip r:embed="rId2"/>
          <a:stretch>
            <a:fillRect/>
          </a:stretch>
        </p:blipFill>
        <p:spPr>
          <a:xfrm>
            <a:off x="9499600" y="3849688"/>
            <a:ext cx="2692400" cy="2984500"/>
          </a:xfrm>
          <a:prstGeom prst="rect">
            <a:avLst/>
          </a:prstGeom>
        </p:spPr>
      </p:pic>
      <p:pic>
        <p:nvPicPr>
          <p:cNvPr id="17" name="Εικόνα 16">
            <a:extLst>
              <a:ext uri="{FF2B5EF4-FFF2-40B4-BE49-F238E27FC236}">
                <a16:creationId xmlns:a16="http://schemas.microsoft.com/office/drawing/2014/main" id="{DEEF43E1-2A67-419D-9473-7334D7653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9401"/>
            <a:ext cx="4056130" cy="1158599"/>
          </a:xfrm>
          <a:prstGeom prst="rect">
            <a:avLst/>
          </a:prstGeom>
        </p:spPr>
      </p:pic>
    </p:spTree>
    <p:extLst>
      <p:ext uri="{BB962C8B-B14F-4D97-AF65-F5344CB8AC3E}">
        <p14:creationId xmlns:p14="http://schemas.microsoft.com/office/powerpoint/2010/main" val="92300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F0FE7388-8D28-4803-ACFB-21D29C3BD184}"/>
              </a:ext>
            </a:extLst>
          </p:cNvPr>
          <p:cNvSpPr>
            <a:spLocks noGrp="1"/>
          </p:cNvSpPr>
          <p:nvPr>
            <p:ph type="ctrTitle"/>
          </p:nvPr>
        </p:nvSpPr>
        <p:spPr>
          <a:xfrm>
            <a:off x="1756042" y="2554635"/>
            <a:ext cx="8679915" cy="1748729"/>
          </a:xfrm>
        </p:spPr>
        <p:txBody>
          <a:bodyPr>
            <a:noAutofit/>
          </a:bodyPr>
          <a:lstStyle/>
          <a:p>
            <a:r>
              <a:rPr lang="en-US" sz="6600" dirty="0">
                <a:solidFill>
                  <a:srgbClr val="7030A0"/>
                </a:solidFill>
                <a:latin typeface="Comic Sans MS" panose="030F0702030302020204" pitchFamily="66" charset="0"/>
                <a:ea typeface="+mn-ea"/>
                <a:cs typeface="+mn-cs"/>
              </a:rPr>
              <a:t>Thank you for your attention</a:t>
            </a:r>
            <a:endParaRPr lang="el-GR" sz="6600" dirty="0">
              <a:solidFill>
                <a:srgbClr val="7030A0"/>
              </a:solidFill>
              <a:latin typeface="Comic Sans MS" panose="030F0702030302020204" pitchFamily="66" charset="0"/>
              <a:ea typeface="+mn-ea"/>
              <a:cs typeface="+mn-cs"/>
            </a:endParaRPr>
          </a:p>
        </p:txBody>
      </p:sp>
    </p:spTree>
    <p:extLst>
      <p:ext uri="{BB962C8B-B14F-4D97-AF65-F5344CB8AC3E}">
        <p14:creationId xmlns:p14="http://schemas.microsoft.com/office/powerpoint/2010/main" val="42178088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CB507B-F5CF-447A-80D1-6A2246479644}"/>
              </a:ext>
            </a:extLst>
          </p:cNvPr>
          <p:cNvSpPr>
            <a:spLocks noGrp="1"/>
          </p:cNvSpPr>
          <p:nvPr>
            <p:ph type="title"/>
          </p:nvPr>
        </p:nvSpPr>
        <p:spPr>
          <a:xfrm>
            <a:off x="806982" y="4127026"/>
            <a:ext cx="3501197" cy="1223298"/>
          </a:xfrm>
        </p:spPr>
        <p:txBody>
          <a:bodyPr/>
          <a:lstStyle/>
          <a:p>
            <a:r>
              <a:rPr lang="en-US" sz="8800" b="1" spc="0" dirty="0">
                <a:ln w="22225">
                  <a:solidFill>
                    <a:schemeClr val="accent2"/>
                  </a:solidFill>
                  <a:prstDash val="solid"/>
                </a:ln>
                <a:solidFill>
                  <a:schemeClr val="accent4">
                    <a:lumMod val="50000"/>
                  </a:schemeClr>
                </a:solidFill>
                <a:latin typeface="Comic Sans MS" panose="030F0702030302020204" pitchFamily="66" charset="0"/>
              </a:rPr>
              <a:t>C</a:t>
            </a:r>
            <a:r>
              <a:rPr lang="en-US" sz="8800" b="1" spc="0" baseline="-25000" dirty="0">
                <a:ln w="22225">
                  <a:solidFill>
                    <a:schemeClr val="accent2"/>
                  </a:solidFill>
                  <a:prstDash val="solid"/>
                </a:ln>
                <a:solidFill>
                  <a:schemeClr val="accent4">
                    <a:lumMod val="50000"/>
                  </a:schemeClr>
                </a:solidFill>
                <a:latin typeface="Comic Sans MS" panose="030F0702030302020204" pitchFamily="66" charset="0"/>
              </a:rPr>
              <a:t>3</a:t>
            </a:r>
            <a:r>
              <a:rPr lang="en-US" sz="4000" dirty="0">
                <a:latin typeface="Comic Sans MS" panose="030F0702030302020204" pitchFamily="66" charset="0"/>
              </a:rPr>
              <a:t> </a:t>
            </a:r>
            <a:br>
              <a:rPr lang="en-US" sz="4000" dirty="0">
                <a:latin typeface="Comic Sans MS" panose="030F0702030302020204" pitchFamily="66" charset="0"/>
              </a:rPr>
            </a:br>
            <a:br>
              <a:rPr lang="en-US" sz="4000" dirty="0">
                <a:latin typeface="Comic Sans MS" panose="030F0702030302020204" pitchFamily="66" charset="0"/>
              </a:rPr>
            </a:br>
            <a:br>
              <a:rPr lang="en-US" dirty="0"/>
            </a:br>
            <a:endParaRPr lang="el-GR" dirty="0"/>
          </a:p>
        </p:txBody>
      </p:sp>
      <p:sp>
        <p:nvSpPr>
          <p:cNvPr id="3" name="Θέση περιεχομένου 2">
            <a:extLst>
              <a:ext uri="{FF2B5EF4-FFF2-40B4-BE49-F238E27FC236}">
                <a16:creationId xmlns:a16="http://schemas.microsoft.com/office/drawing/2014/main" id="{1868C6F5-CA97-4B0E-8318-D765CFA978D0}"/>
              </a:ext>
            </a:extLst>
          </p:cNvPr>
          <p:cNvSpPr>
            <a:spLocks noGrp="1"/>
          </p:cNvSpPr>
          <p:nvPr>
            <p:ph idx="1"/>
          </p:nvPr>
        </p:nvSpPr>
        <p:spPr/>
        <p:txBody>
          <a:bodyPr>
            <a:normAutofit/>
          </a:bodyPr>
          <a:lstStyle/>
          <a:p>
            <a:pPr marL="0" indent="0">
              <a:buNone/>
            </a:pPr>
            <a:r>
              <a:rPr lang="en-US" sz="4800" dirty="0">
                <a:solidFill>
                  <a:schemeClr val="accent1">
                    <a:lumMod val="50000"/>
                  </a:schemeClr>
                </a:solidFill>
                <a:latin typeface="Comic Sans MS" panose="030F0702030302020204" pitchFamily="66" charset="0"/>
              </a:rPr>
              <a:t>  </a:t>
            </a:r>
            <a:r>
              <a:rPr lang="en-US" sz="4800" b="1" dirty="0">
                <a:solidFill>
                  <a:schemeClr val="accent1">
                    <a:lumMod val="50000"/>
                  </a:schemeClr>
                </a:solidFill>
                <a:latin typeface="Comic Sans MS" panose="030F0702030302020204" pitchFamily="66" charset="0"/>
              </a:rPr>
              <a:t>Helping is Healthy</a:t>
            </a:r>
          </a:p>
          <a:p>
            <a:pPr marL="0" indent="0">
              <a:buNone/>
            </a:pPr>
            <a:r>
              <a:rPr lang="en-US" sz="3600" dirty="0">
                <a:solidFill>
                  <a:schemeClr val="accent1">
                    <a:lumMod val="50000"/>
                  </a:schemeClr>
                </a:solidFill>
                <a:latin typeface="Comic Sans MS" panose="030F0702030302020204" pitchFamily="66" charset="0"/>
              </a:rPr>
              <a:t> </a:t>
            </a:r>
            <a:r>
              <a:rPr lang="en-US" sz="3600" dirty="0">
                <a:solidFill>
                  <a:schemeClr val="accent3">
                    <a:lumMod val="50000"/>
                  </a:schemeClr>
                </a:solidFill>
                <a:latin typeface="Comic Sans MS" panose="030F0702030302020204" pitchFamily="66" charset="0"/>
              </a:rPr>
              <a:t>Volunteering organizations</a:t>
            </a:r>
            <a:endParaRPr lang="el-GR" sz="3600" dirty="0">
              <a:solidFill>
                <a:schemeClr val="accent3">
                  <a:lumMod val="50000"/>
                </a:schemeClr>
              </a:solidFill>
              <a:latin typeface="Comic Sans MS" panose="030F0702030302020204" pitchFamily="66" charset="0"/>
            </a:endParaRPr>
          </a:p>
        </p:txBody>
      </p:sp>
    </p:spTree>
    <p:extLst>
      <p:ext uri="{BB962C8B-B14F-4D97-AF65-F5344CB8AC3E}">
        <p14:creationId xmlns:p14="http://schemas.microsoft.com/office/powerpoint/2010/main" val="91230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Τίτλος 15">
            <a:extLst>
              <a:ext uri="{FF2B5EF4-FFF2-40B4-BE49-F238E27FC236}">
                <a16:creationId xmlns:a16="http://schemas.microsoft.com/office/drawing/2014/main" id="{0A362AD3-5DB5-4A0B-A25D-B2BBF966E4C2}"/>
              </a:ext>
            </a:extLst>
          </p:cNvPr>
          <p:cNvSpPr>
            <a:spLocks noGrp="1"/>
          </p:cNvSpPr>
          <p:nvPr>
            <p:ph type="title"/>
          </p:nvPr>
        </p:nvSpPr>
        <p:spPr/>
        <p:txBody>
          <a:bodyPr>
            <a:normAutofit/>
          </a:bodyPr>
          <a:lstStyle/>
          <a:p>
            <a:r>
              <a:rPr lang="en-US" sz="4800" dirty="0">
                <a:latin typeface="Comic Sans MS" panose="030F0702030302020204" pitchFamily="66" charset="0"/>
              </a:rPr>
              <a:t>“The smile of the child</a:t>
            </a:r>
            <a:r>
              <a:rPr lang="en-US" sz="4400" dirty="0">
                <a:latin typeface="Comic Sans MS" panose="030F0702030302020204" pitchFamily="66" charset="0"/>
              </a:rPr>
              <a:t>”</a:t>
            </a:r>
            <a:endParaRPr lang="el-GR" sz="4400" dirty="0">
              <a:latin typeface="Comic Sans MS" panose="030F0702030302020204" pitchFamily="66" charset="0"/>
            </a:endParaRPr>
          </a:p>
        </p:txBody>
      </p:sp>
      <p:sp>
        <p:nvSpPr>
          <p:cNvPr id="17" name="Θέση περιεχομένου 16">
            <a:extLst>
              <a:ext uri="{FF2B5EF4-FFF2-40B4-BE49-F238E27FC236}">
                <a16:creationId xmlns:a16="http://schemas.microsoft.com/office/drawing/2014/main" id="{133926ED-5076-4F2D-ABD4-7842974ADCBF}"/>
              </a:ext>
            </a:extLst>
          </p:cNvPr>
          <p:cNvSpPr>
            <a:spLocks noGrp="1"/>
          </p:cNvSpPr>
          <p:nvPr>
            <p:ph idx="1"/>
          </p:nvPr>
        </p:nvSpPr>
        <p:spPr>
          <a:xfrm>
            <a:off x="5021496" y="1455913"/>
            <a:ext cx="6281873" cy="5248622"/>
          </a:xfrm>
        </p:spPr>
        <p:txBody>
          <a:bodyPr>
            <a:normAutofit lnSpcReduction="10000"/>
          </a:bodyPr>
          <a:lstStyle/>
          <a:p>
            <a:endParaRPr lang="en-US" sz="2800" dirty="0">
              <a:solidFill>
                <a:schemeClr val="accent3">
                  <a:lumMod val="50000"/>
                </a:schemeClr>
              </a:solidFill>
              <a:latin typeface="Comic Sans MS" panose="030F0702030302020204" pitchFamily="66" charset="0"/>
            </a:endParaRPr>
          </a:p>
          <a:p>
            <a:r>
              <a:rPr lang="en-US" sz="2800" dirty="0">
                <a:solidFill>
                  <a:schemeClr val="accent3">
                    <a:lumMod val="50000"/>
                  </a:schemeClr>
                </a:solidFill>
                <a:latin typeface="Comic Sans MS" panose="030F0702030302020204" pitchFamily="66" charset="0"/>
              </a:rPr>
              <a:t>"The Smile of the Child" was created in 1995 by 10-year-old Andreas Yannopoulos, who, shortly before leaving from life, expressed in his diary his wish to found an organization that will ensure for all children what he had so generously enjoyed: love, affection, care and respect.</a:t>
            </a:r>
          </a:p>
          <a:p>
            <a:endParaRPr lang="en-US" dirty="0">
              <a:latin typeface="Comic Sans MS" panose="030F0702030302020204" pitchFamily="66" charset="0"/>
            </a:endParaRPr>
          </a:p>
          <a:p>
            <a:endParaRPr lang="en-US" dirty="0">
              <a:latin typeface="Comic Sans MS" panose="030F0702030302020204" pitchFamily="66" charset="0"/>
            </a:endParaRPr>
          </a:p>
        </p:txBody>
      </p:sp>
      <p:pic>
        <p:nvPicPr>
          <p:cNvPr id="20" name="Εικόνα 19">
            <a:extLst>
              <a:ext uri="{FF2B5EF4-FFF2-40B4-BE49-F238E27FC236}">
                <a16:creationId xmlns:a16="http://schemas.microsoft.com/office/drawing/2014/main" id="{4A7E5B83-146D-4AA3-92EA-14C27441FF6E}"/>
              </a:ext>
            </a:extLst>
          </p:cNvPr>
          <p:cNvPicPr>
            <a:picLocks noChangeAspect="1"/>
          </p:cNvPicPr>
          <p:nvPr/>
        </p:nvPicPr>
        <p:blipFill>
          <a:blip r:embed="rId2"/>
          <a:stretch>
            <a:fillRect/>
          </a:stretch>
        </p:blipFill>
        <p:spPr>
          <a:xfrm>
            <a:off x="6710056" y="106932"/>
            <a:ext cx="2527060" cy="1579413"/>
          </a:xfrm>
          <a:prstGeom prst="rect">
            <a:avLst/>
          </a:prstGeom>
        </p:spPr>
      </p:pic>
    </p:spTree>
    <p:extLst>
      <p:ext uri="{BB962C8B-B14F-4D97-AF65-F5344CB8AC3E}">
        <p14:creationId xmlns:p14="http://schemas.microsoft.com/office/powerpoint/2010/main" val="119386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291025-7D16-4528-8546-8F877A71CA01}"/>
              </a:ext>
            </a:extLst>
          </p:cNvPr>
          <p:cNvSpPr>
            <a:spLocks noGrp="1"/>
          </p:cNvSpPr>
          <p:nvPr>
            <p:ph type="title"/>
          </p:nvPr>
        </p:nvSpPr>
        <p:spPr/>
        <p:txBody>
          <a:bodyPr/>
          <a:lstStyle/>
          <a:p>
            <a:r>
              <a:rPr lang="en-US" sz="4800" dirty="0">
                <a:latin typeface="Comic Sans MS" panose="030F0702030302020204" pitchFamily="66" charset="0"/>
              </a:rPr>
              <a:t>“The smile of the child”</a:t>
            </a:r>
            <a:endParaRPr lang="el-GR" sz="4800"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339D7B1B-414D-4476-97A3-14EBF2DE6FE7}"/>
              </a:ext>
            </a:extLst>
          </p:cNvPr>
          <p:cNvSpPr>
            <a:spLocks noGrp="1"/>
          </p:cNvSpPr>
          <p:nvPr>
            <p:ph idx="1"/>
          </p:nvPr>
        </p:nvSpPr>
        <p:spPr/>
        <p:txBody>
          <a:bodyPr>
            <a:normAutofit fontScale="85000" lnSpcReduction="20000"/>
          </a:bodyPr>
          <a:lstStyle/>
          <a:p>
            <a:endParaRPr lang="en-US" sz="2800" dirty="0">
              <a:solidFill>
                <a:schemeClr val="accent3">
                  <a:lumMod val="50000"/>
                </a:schemeClr>
              </a:solidFill>
              <a:latin typeface="Comic Sans MS" panose="030F0702030302020204" pitchFamily="66" charset="0"/>
            </a:endParaRPr>
          </a:p>
          <a:p>
            <a:endParaRPr lang="en-US" sz="2800" dirty="0">
              <a:solidFill>
                <a:schemeClr val="accent3">
                  <a:lumMod val="50000"/>
                </a:schemeClr>
              </a:solidFill>
              <a:latin typeface="Comic Sans MS" panose="030F0702030302020204" pitchFamily="66" charset="0"/>
            </a:endParaRPr>
          </a:p>
          <a:p>
            <a:endParaRPr lang="en-US" sz="2800" dirty="0">
              <a:solidFill>
                <a:schemeClr val="accent3">
                  <a:lumMod val="50000"/>
                </a:schemeClr>
              </a:solidFill>
              <a:latin typeface="Comic Sans MS" panose="030F0702030302020204" pitchFamily="66" charset="0"/>
            </a:endParaRPr>
          </a:p>
          <a:p>
            <a:r>
              <a:rPr lang="en-US" sz="2800" dirty="0">
                <a:solidFill>
                  <a:schemeClr val="accent3">
                    <a:lumMod val="50000"/>
                  </a:schemeClr>
                </a:solidFill>
                <a:latin typeface="Comic Sans MS" panose="030F0702030302020204" pitchFamily="66" charset="0"/>
              </a:rPr>
              <a:t>The dream of 10-year-old Andreas became reality and today the Organization "The Smile of the Child", recognized internationally, with a Vision: the Smile of every child, implements nationwide, 365 days a year and 24 hours a day, effective and direct actions for preventing and addressing particular phenomena that threaten children.</a:t>
            </a:r>
          </a:p>
          <a:p>
            <a:endParaRPr lang="el-GR" dirty="0"/>
          </a:p>
        </p:txBody>
      </p:sp>
      <p:pic>
        <p:nvPicPr>
          <p:cNvPr id="4" name="Εικόνα 3">
            <a:extLst>
              <a:ext uri="{FF2B5EF4-FFF2-40B4-BE49-F238E27FC236}">
                <a16:creationId xmlns:a16="http://schemas.microsoft.com/office/drawing/2014/main" id="{1EC06807-3B5A-42E9-A96F-DB2DF2248ACC}"/>
              </a:ext>
            </a:extLst>
          </p:cNvPr>
          <p:cNvPicPr>
            <a:picLocks noChangeAspect="1"/>
          </p:cNvPicPr>
          <p:nvPr/>
        </p:nvPicPr>
        <p:blipFill>
          <a:blip r:embed="rId2"/>
          <a:stretch>
            <a:fillRect/>
          </a:stretch>
        </p:blipFill>
        <p:spPr>
          <a:xfrm>
            <a:off x="6716606" y="251104"/>
            <a:ext cx="2814202" cy="1760576"/>
          </a:xfrm>
          <a:prstGeom prst="rect">
            <a:avLst/>
          </a:prstGeom>
        </p:spPr>
      </p:pic>
    </p:spTree>
    <p:extLst>
      <p:ext uri="{BB962C8B-B14F-4D97-AF65-F5344CB8AC3E}">
        <p14:creationId xmlns:p14="http://schemas.microsoft.com/office/powerpoint/2010/main" val="155674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A2BAEA-F32B-4337-8BD2-A8FA2BE5E722}"/>
              </a:ext>
            </a:extLst>
          </p:cNvPr>
          <p:cNvSpPr>
            <a:spLocks noGrp="1"/>
          </p:cNvSpPr>
          <p:nvPr>
            <p:ph type="title"/>
          </p:nvPr>
        </p:nvSpPr>
        <p:spPr/>
        <p:txBody>
          <a:bodyPr/>
          <a:lstStyle/>
          <a:p>
            <a:r>
              <a:rPr lang="en-US" sz="4800" dirty="0">
                <a:latin typeface="Comic Sans MS" panose="030F0702030302020204" pitchFamily="66" charset="0"/>
              </a:rPr>
              <a:t>“The smile of the child”</a:t>
            </a:r>
            <a:endParaRPr lang="el-GR" sz="4800"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E9B6ED15-C4D0-4C68-AA48-55823B1A3E1E}"/>
              </a:ext>
            </a:extLst>
          </p:cNvPr>
          <p:cNvSpPr>
            <a:spLocks noGrp="1"/>
          </p:cNvSpPr>
          <p:nvPr>
            <p:ph idx="1"/>
          </p:nvPr>
        </p:nvSpPr>
        <p:spPr/>
        <p:txBody>
          <a:bodyPr>
            <a:normAutofit lnSpcReduction="10000"/>
          </a:bodyPr>
          <a:lstStyle/>
          <a:p>
            <a:endParaRPr lang="en-US" sz="2600" dirty="0">
              <a:solidFill>
                <a:schemeClr val="accent3">
                  <a:lumMod val="50000"/>
                </a:schemeClr>
              </a:solidFill>
              <a:latin typeface="Comic Sans MS" panose="030F0702030302020204" pitchFamily="66" charset="0"/>
            </a:endParaRPr>
          </a:p>
          <a:p>
            <a:endParaRPr lang="en-US" sz="2600" dirty="0">
              <a:solidFill>
                <a:schemeClr val="accent3">
                  <a:lumMod val="50000"/>
                </a:schemeClr>
              </a:solidFill>
              <a:latin typeface="Comic Sans MS" panose="030F0702030302020204" pitchFamily="66" charset="0"/>
            </a:endParaRPr>
          </a:p>
          <a:p>
            <a:r>
              <a:rPr lang="en-US" sz="2600" dirty="0">
                <a:solidFill>
                  <a:schemeClr val="accent3">
                    <a:lumMod val="50000"/>
                  </a:schemeClr>
                </a:solidFill>
                <a:latin typeface="Comic Sans MS" panose="030F0702030302020204" pitchFamily="66" charset="0"/>
              </a:rPr>
              <a:t>In the course of 23 years of action "The Smile of the Child" has supported more than 1.480.000 children and their families. Children victims of any form of violence, missing children, children with health problems, children living in poverty or threatened by poverty, have found a solution.</a:t>
            </a:r>
          </a:p>
          <a:p>
            <a:endParaRPr lang="el-GR" dirty="0"/>
          </a:p>
        </p:txBody>
      </p:sp>
      <p:pic>
        <p:nvPicPr>
          <p:cNvPr id="4" name="Εικόνα 3">
            <a:extLst>
              <a:ext uri="{FF2B5EF4-FFF2-40B4-BE49-F238E27FC236}">
                <a16:creationId xmlns:a16="http://schemas.microsoft.com/office/drawing/2014/main" id="{44333902-A69D-467D-B0DB-A605C2817710}"/>
              </a:ext>
            </a:extLst>
          </p:cNvPr>
          <p:cNvPicPr>
            <a:picLocks noChangeAspect="1"/>
          </p:cNvPicPr>
          <p:nvPr/>
        </p:nvPicPr>
        <p:blipFill>
          <a:blip r:embed="rId2"/>
          <a:stretch>
            <a:fillRect/>
          </a:stretch>
        </p:blipFill>
        <p:spPr>
          <a:xfrm>
            <a:off x="6997401" y="89937"/>
            <a:ext cx="2523963" cy="1579001"/>
          </a:xfrm>
          <a:prstGeom prst="rect">
            <a:avLst/>
          </a:prstGeom>
        </p:spPr>
      </p:pic>
    </p:spTree>
    <p:extLst>
      <p:ext uri="{BB962C8B-B14F-4D97-AF65-F5344CB8AC3E}">
        <p14:creationId xmlns:p14="http://schemas.microsoft.com/office/powerpoint/2010/main" val="290257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E96906-66A6-4FCC-B60B-833CF37E8E9C}"/>
              </a:ext>
            </a:extLst>
          </p:cNvPr>
          <p:cNvSpPr txBox="1"/>
          <p:nvPr/>
        </p:nvSpPr>
        <p:spPr>
          <a:xfrm>
            <a:off x="387275" y="485007"/>
            <a:ext cx="2775473" cy="4893647"/>
          </a:xfrm>
          <a:prstGeom prst="rect">
            <a:avLst/>
          </a:prstGeom>
          <a:noFill/>
        </p:spPr>
        <p:txBody>
          <a:bodyPr wrap="square">
            <a:spAutoFit/>
          </a:bodyPr>
          <a:lstStyle/>
          <a:p>
            <a:pPr algn="ctr"/>
            <a:endParaRPr lang="en-US" sz="2600" dirty="0">
              <a:solidFill>
                <a:schemeClr val="accent3">
                  <a:lumMod val="50000"/>
                </a:schemeClr>
              </a:solidFill>
              <a:latin typeface="Comic Sans MS" panose="030F0702030302020204" pitchFamily="66" charset="0"/>
            </a:endParaRPr>
          </a:p>
          <a:p>
            <a:pPr algn="ctr"/>
            <a:endParaRPr lang="en-US" sz="2600" dirty="0">
              <a:solidFill>
                <a:schemeClr val="accent3">
                  <a:lumMod val="50000"/>
                </a:schemeClr>
              </a:solidFill>
              <a:latin typeface="Comic Sans MS" panose="030F0702030302020204" pitchFamily="66" charset="0"/>
            </a:endParaRPr>
          </a:p>
          <a:p>
            <a:pPr algn="ctr"/>
            <a:r>
              <a:rPr lang="en-US" sz="2600" dirty="0">
                <a:solidFill>
                  <a:schemeClr val="accent3">
                    <a:lumMod val="50000"/>
                  </a:schemeClr>
                </a:solidFill>
                <a:latin typeface="Comic Sans MS" panose="030F0702030302020204" pitchFamily="66" charset="0"/>
              </a:rPr>
              <a:t>Every year</a:t>
            </a:r>
            <a:r>
              <a:rPr lang="el-GR" sz="2600" dirty="0">
                <a:solidFill>
                  <a:schemeClr val="accent3">
                    <a:lumMod val="50000"/>
                  </a:schemeClr>
                </a:solidFill>
                <a:latin typeface="Comic Sans MS" panose="030F0702030302020204" pitchFamily="66" charset="0"/>
              </a:rPr>
              <a:t>,</a:t>
            </a:r>
            <a:r>
              <a:rPr lang="en-US" sz="2600" dirty="0">
                <a:solidFill>
                  <a:schemeClr val="accent3">
                    <a:lumMod val="50000"/>
                  </a:schemeClr>
                </a:solidFill>
                <a:latin typeface="Comic Sans MS" panose="030F0702030302020204" pitchFamily="66" charset="0"/>
              </a:rPr>
              <a:t> our school collects clothes, toys, notebooks, pencils and other school items and donates them to “the smile</a:t>
            </a:r>
            <a:r>
              <a:rPr lang="el-GR" sz="2600" dirty="0">
                <a:solidFill>
                  <a:schemeClr val="accent3">
                    <a:lumMod val="50000"/>
                  </a:schemeClr>
                </a:solidFill>
                <a:latin typeface="Comic Sans MS" panose="030F0702030302020204" pitchFamily="66" charset="0"/>
              </a:rPr>
              <a:t> </a:t>
            </a:r>
            <a:r>
              <a:rPr lang="en-US" sz="2600" dirty="0">
                <a:solidFill>
                  <a:schemeClr val="accent3">
                    <a:lumMod val="50000"/>
                  </a:schemeClr>
                </a:solidFill>
                <a:latin typeface="Comic Sans MS" panose="030F0702030302020204" pitchFamily="66" charset="0"/>
              </a:rPr>
              <a:t>of the childe”</a:t>
            </a:r>
            <a:endParaRPr lang="el-GR" sz="2600" dirty="0">
              <a:solidFill>
                <a:schemeClr val="accent3">
                  <a:lumMod val="50000"/>
                </a:schemeClr>
              </a:solidFill>
              <a:latin typeface="Comic Sans MS" panose="030F0702030302020204" pitchFamily="66" charset="0"/>
            </a:endParaRPr>
          </a:p>
        </p:txBody>
      </p:sp>
      <p:pic>
        <p:nvPicPr>
          <p:cNvPr id="3" name="Εικόνα 2">
            <a:extLst>
              <a:ext uri="{FF2B5EF4-FFF2-40B4-BE49-F238E27FC236}">
                <a16:creationId xmlns:a16="http://schemas.microsoft.com/office/drawing/2014/main" id="{9FBBA0ED-DA44-4625-89B2-7D6D5F1DD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029" y="485006"/>
            <a:ext cx="3884694" cy="2913521"/>
          </a:xfrm>
          <a:prstGeom prst="rect">
            <a:avLst/>
          </a:prstGeom>
        </p:spPr>
      </p:pic>
      <p:pic>
        <p:nvPicPr>
          <p:cNvPr id="6" name="Εικόνα 5">
            <a:extLst>
              <a:ext uri="{FF2B5EF4-FFF2-40B4-BE49-F238E27FC236}">
                <a16:creationId xmlns:a16="http://schemas.microsoft.com/office/drawing/2014/main" id="{E90C7C90-8111-4FDE-9951-8EFCC9401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872" y="3598265"/>
            <a:ext cx="3884696" cy="2913522"/>
          </a:xfrm>
          <a:prstGeom prst="rect">
            <a:avLst/>
          </a:prstGeom>
        </p:spPr>
      </p:pic>
      <p:pic>
        <p:nvPicPr>
          <p:cNvPr id="8" name="Εικόνα 7">
            <a:extLst>
              <a:ext uri="{FF2B5EF4-FFF2-40B4-BE49-F238E27FC236}">
                <a16:creationId xmlns:a16="http://schemas.microsoft.com/office/drawing/2014/main" id="{D38B436A-26D7-42AB-86BD-F12139AFB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873" y="485007"/>
            <a:ext cx="3884695" cy="2913521"/>
          </a:xfrm>
          <a:prstGeom prst="rect">
            <a:avLst/>
          </a:prstGeom>
        </p:spPr>
      </p:pic>
      <p:pic>
        <p:nvPicPr>
          <p:cNvPr id="10" name="Εικόνα 9">
            <a:extLst>
              <a:ext uri="{FF2B5EF4-FFF2-40B4-BE49-F238E27FC236}">
                <a16:creationId xmlns:a16="http://schemas.microsoft.com/office/drawing/2014/main" id="{98E2DD66-F0CB-4332-BC89-EAA2F0100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029" y="3598265"/>
            <a:ext cx="3884696" cy="2913522"/>
          </a:xfrm>
          <a:prstGeom prst="rect">
            <a:avLst/>
          </a:prstGeom>
        </p:spPr>
      </p:pic>
    </p:spTree>
    <p:extLst>
      <p:ext uri="{BB962C8B-B14F-4D97-AF65-F5344CB8AC3E}">
        <p14:creationId xmlns:p14="http://schemas.microsoft.com/office/powerpoint/2010/main" val="285437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B05FA-C245-481E-BD7E-8FD36D3F8DD3}"/>
              </a:ext>
            </a:extLst>
          </p:cNvPr>
          <p:cNvSpPr>
            <a:spLocks noGrp="1"/>
          </p:cNvSpPr>
          <p:nvPr>
            <p:ph type="title"/>
          </p:nvPr>
        </p:nvSpPr>
        <p:spPr/>
        <p:txBody>
          <a:bodyPr>
            <a:normAutofit fontScale="90000"/>
          </a:bodyPr>
          <a:lstStyle/>
          <a:p>
            <a:r>
              <a:rPr lang="en-US" sz="4800" dirty="0">
                <a:latin typeface="Comic Sans MS" panose="030F0702030302020204" pitchFamily="66" charset="0"/>
              </a:rPr>
              <a:t>The poor fund of the church of our village</a:t>
            </a:r>
            <a:endParaRPr lang="el-GR" sz="4800"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DCEADED8-1554-49A4-B0E9-2D8E0095DA5A}"/>
              </a:ext>
            </a:extLst>
          </p:cNvPr>
          <p:cNvSpPr>
            <a:spLocks noGrp="1"/>
          </p:cNvSpPr>
          <p:nvPr>
            <p:ph idx="1"/>
          </p:nvPr>
        </p:nvSpPr>
        <p:spPr/>
        <p:txBody>
          <a:bodyPr/>
          <a:lstStyle/>
          <a:p>
            <a:r>
              <a:rPr lang="en-US" sz="2600" dirty="0">
                <a:solidFill>
                  <a:schemeClr val="accent3">
                    <a:lumMod val="50000"/>
                  </a:schemeClr>
                </a:solidFill>
                <a:latin typeface="Comic Sans MS" panose="030F0702030302020204" pitchFamily="66" charset="0"/>
              </a:rPr>
              <a:t>The church of our village has undertaken to support families and people who live there, and are on the risk of poverty or are threatened by it.</a:t>
            </a:r>
            <a:endParaRPr lang="el-GR" sz="2600" dirty="0">
              <a:solidFill>
                <a:schemeClr val="accent3">
                  <a:lumMod val="50000"/>
                </a:schemeClr>
              </a:solidFill>
              <a:latin typeface="Comic Sans MS" panose="030F0702030302020204" pitchFamily="66" charset="0"/>
            </a:endParaRPr>
          </a:p>
        </p:txBody>
      </p:sp>
    </p:spTree>
    <p:extLst>
      <p:ext uri="{BB962C8B-B14F-4D97-AF65-F5344CB8AC3E}">
        <p14:creationId xmlns:p14="http://schemas.microsoft.com/office/powerpoint/2010/main" val="155331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77E1891-3FE2-4D39-8CCA-E10F097F6EA4}"/>
              </a:ext>
            </a:extLst>
          </p:cNvPr>
          <p:cNvSpPr>
            <a:spLocks noGrp="1"/>
          </p:cNvSpPr>
          <p:nvPr>
            <p:ph idx="4294967295"/>
          </p:nvPr>
        </p:nvSpPr>
        <p:spPr>
          <a:xfrm>
            <a:off x="384136" y="451821"/>
            <a:ext cx="3485478" cy="5217460"/>
          </a:xfrm>
        </p:spPr>
        <p:txBody>
          <a:bodyPr/>
          <a:lstStyle/>
          <a:p>
            <a:endParaRPr lang="el-GR" sz="2600" dirty="0">
              <a:solidFill>
                <a:schemeClr val="accent3">
                  <a:lumMod val="50000"/>
                </a:schemeClr>
              </a:solidFill>
              <a:latin typeface="Comic Sans MS" panose="030F0702030302020204" pitchFamily="66" charset="0"/>
            </a:endParaRPr>
          </a:p>
          <a:p>
            <a:endParaRPr lang="el-GR" sz="2600" dirty="0">
              <a:solidFill>
                <a:schemeClr val="accent3">
                  <a:lumMod val="50000"/>
                </a:schemeClr>
              </a:solidFill>
              <a:latin typeface="Comic Sans MS" panose="030F0702030302020204" pitchFamily="66" charset="0"/>
            </a:endParaRPr>
          </a:p>
          <a:p>
            <a:r>
              <a:rPr lang="en-US" sz="2600" dirty="0">
                <a:solidFill>
                  <a:schemeClr val="accent3">
                    <a:lumMod val="50000"/>
                  </a:schemeClr>
                </a:solidFill>
                <a:latin typeface="Comic Sans MS" panose="030F0702030302020204" pitchFamily="66" charset="0"/>
              </a:rPr>
              <a:t>Our school, sensitive to social issues, every year collects food and clothes and gives them to the church to help people in need.</a:t>
            </a:r>
            <a:endParaRPr lang="el-GR" sz="2600" dirty="0">
              <a:solidFill>
                <a:schemeClr val="accent3">
                  <a:lumMod val="50000"/>
                </a:schemeClr>
              </a:solidFill>
              <a:latin typeface="Comic Sans MS" panose="030F0702030302020204" pitchFamily="66" charset="0"/>
            </a:endParaRPr>
          </a:p>
        </p:txBody>
      </p:sp>
      <p:pic>
        <p:nvPicPr>
          <p:cNvPr id="5" name="Εικόνα 4">
            <a:extLst>
              <a:ext uri="{FF2B5EF4-FFF2-40B4-BE49-F238E27FC236}">
                <a16:creationId xmlns:a16="http://schemas.microsoft.com/office/drawing/2014/main" id="{82F17AEB-EDC0-445A-9E5D-E5261C8A5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13" y="3427412"/>
            <a:ext cx="3799241" cy="2849431"/>
          </a:xfrm>
          <a:prstGeom prst="rect">
            <a:avLst/>
          </a:prstGeom>
        </p:spPr>
      </p:pic>
      <p:pic>
        <p:nvPicPr>
          <p:cNvPr id="7" name="Εικόνα 6">
            <a:extLst>
              <a:ext uri="{FF2B5EF4-FFF2-40B4-BE49-F238E27FC236}">
                <a16:creationId xmlns:a16="http://schemas.microsoft.com/office/drawing/2014/main" id="{A831004B-4C51-4687-A766-6A8515C99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399" y="3429000"/>
            <a:ext cx="3799243" cy="2849432"/>
          </a:xfrm>
          <a:prstGeom prst="rect">
            <a:avLst/>
          </a:prstGeom>
        </p:spPr>
      </p:pic>
      <p:pic>
        <p:nvPicPr>
          <p:cNvPr id="9" name="Εικόνα 8">
            <a:extLst>
              <a:ext uri="{FF2B5EF4-FFF2-40B4-BE49-F238E27FC236}">
                <a16:creationId xmlns:a16="http://schemas.microsoft.com/office/drawing/2014/main" id="{1BB017E2-55A0-42D6-8F4A-C050DEB0D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213" y="552674"/>
            <a:ext cx="3697045" cy="2772784"/>
          </a:xfrm>
          <a:prstGeom prst="rect">
            <a:avLst/>
          </a:prstGeom>
        </p:spPr>
      </p:pic>
      <p:pic>
        <p:nvPicPr>
          <p:cNvPr id="11" name="Εικόνα 10">
            <a:extLst>
              <a:ext uri="{FF2B5EF4-FFF2-40B4-BE49-F238E27FC236}">
                <a16:creationId xmlns:a16="http://schemas.microsoft.com/office/drawing/2014/main" id="{9FAC3356-1BF8-40C5-96C1-086121052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399" y="552675"/>
            <a:ext cx="3697044" cy="2772783"/>
          </a:xfrm>
          <a:prstGeom prst="rect">
            <a:avLst/>
          </a:prstGeom>
        </p:spPr>
      </p:pic>
    </p:spTree>
    <p:extLst>
      <p:ext uri="{BB962C8B-B14F-4D97-AF65-F5344CB8AC3E}">
        <p14:creationId xmlns:p14="http://schemas.microsoft.com/office/powerpoint/2010/main" val="162242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EE4AA23-EFC8-439A-910C-53761F87C475}"/>
              </a:ext>
            </a:extLst>
          </p:cNvPr>
          <p:cNvSpPr>
            <a:spLocks noGrp="1"/>
          </p:cNvSpPr>
          <p:nvPr>
            <p:ph type="ctrTitle"/>
          </p:nvPr>
        </p:nvSpPr>
        <p:spPr>
          <a:xfrm>
            <a:off x="1756042" y="2554635"/>
            <a:ext cx="8679915" cy="1748729"/>
          </a:xfrm>
        </p:spPr>
        <p:txBody>
          <a:bodyPr>
            <a:noAutofit/>
          </a:bodyPr>
          <a:lstStyle/>
          <a:p>
            <a:r>
              <a:rPr lang="en-US" sz="3600" dirty="0">
                <a:solidFill>
                  <a:srgbClr val="7030A0"/>
                </a:solidFill>
                <a:latin typeface="Comic Sans MS" panose="030F0702030302020204" pitchFamily="66" charset="0"/>
                <a:ea typeface="+mn-ea"/>
                <a:cs typeface="+mn-cs"/>
              </a:rPr>
              <a:t>Many other voluntary organizations are active in our region and in Greece. </a:t>
            </a:r>
            <a:br>
              <a:rPr lang="en-US" sz="3600" dirty="0">
                <a:solidFill>
                  <a:srgbClr val="7030A0"/>
                </a:solidFill>
                <a:latin typeface="Comic Sans MS" panose="030F0702030302020204" pitchFamily="66" charset="0"/>
                <a:ea typeface="+mn-ea"/>
                <a:cs typeface="+mn-cs"/>
              </a:rPr>
            </a:br>
            <a:r>
              <a:rPr lang="en-US" sz="3600" dirty="0">
                <a:solidFill>
                  <a:srgbClr val="7030A0"/>
                </a:solidFill>
                <a:latin typeface="Comic Sans MS" panose="030F0702030302020204" pitchFamily="66" charset="0"/>
                <a:ea typeface="+mn-ea"/>
                <a:cs typeface="+mn-cs"/>
              </a:rPr>
              <a:t>May one day eliminate all the need for the existence of these organizations.</a:t>
            </a:r>
            <a:endParaRPr lang="el-GR" sz="3600" dirty="0">
              <a:solidFill>
                <a:srgbClr val="7030A0"/>
              </a:solidFill>
              <a:latin typeface="Comic Sans MS" panose="030F0702030302020204" pitchFamily="66" charset="0"/>
              <a:ea typeface="+mn-ea"/>
              <a:cs typeface="+mn-cs"/>
            </a:endParaRPr>
          </a:p>
        </p:txBody>
      </p:sp>
    </p:spTree>
    <p:extLst>
      <p:ext uri="{BB962C8B-B14F-4D97-AF65-F5344CB8AC3E}">
        <p14:creationId xmlns:p14="http://schemas.microsoft.com/office/powerpoint/2010/main" val="2862611830"/>
      </p:ext>
    </p:extLst>
  </p:cSld>
  <p:clrMapOvr>
    <a:masterClrMapping/>
  </p:clrMapOvr>
</p:sld>
</file>

<file path=ppt/theme/theme1.xml><?xml version="1.0" encoding="utf-8"?>
<a:theme xmlns:a="http://schemas.openxmlformats.org/drawingml/2006/main" name="Άτλαντας">
  <a:themeElements>
    <a:clrScheme name="Άτλαντας">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Άτλαντα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Άτλαντας">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Override1.xml><?xml version="1.0" encoding="utf-8"?>
<a:themeOverride xmlns:a="http://schemas.openxmlformats.org/drawingml/2006/main">
  <a:clrScheme name="Άτλαντας">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themeOverride>
</file>

<file path=docProps/app.xml><?xml version="1.0" encoding="utf-8"?>
<Properties xmlns="http://schemas.openxmlformats.org/officeDocument/2006/extended-properties" xmlns:vt="http://schemas.openxmlformats.org/officeDocument/2006/docPropsVTypes">
  <Template/>
  <TotalTime>261</TotalTime>
  <Words>332</Words>
  <Application>Microsoft Office PowerPoint</Application>
  <PresentationFormat>Ευρεία οθόνη</PresentationFormat>
  <Paragraphs>27</Paragraphs>
  <Slides>10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Calibri Light</vt:lpstr>
      <vt:lpstr>Comic Sans MS</vt:lpstr>
      <vt:lpstr>Rockwell</vt:lpstr>
      <vt:lpstr>Wingdings</vt:lpstr>
      <vt:lpstr>Άτλαντας</vt:lpstr>
      <vt:lpstr>3h = H </vt:lpstr>
      <vt:lpstr>C3    </vt:lpstr>
      <vt:lpstr>“The smile of the child”</vt:lpstr>
      <vt:lpstr>“The smile of the child”</vt:lpstr>
      <vt:lpstr>“The smile of the child”</vt:lpstr>
      <vt:lpstr>Παρουσίαση του PowerPoint</vt:lpstr>
      <vt:lpstr>The poor fund of the church of our village</vt:lpstr>
      <vt:lpstr>Παρουσίαση του PowerPoint</vt:lpstr>
      <vt:lpstr>Many other voluntary organizations are active in our region and in Greece.  May one day eliminate all the need for the existence of these organizations.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Νίκη</dc:creator>
  <cp:lastModifiedBy>Νίκη</cp:lastModifiedBy>
  <cp:revision>13</cp:revision>
  <dcterms:created xsi:type="dcterms:W3CDTF">2021-04-22T10:47:34Z</dcterms:created>
  <dcterms:modified xsi:type="dcterms:W3CDTF">2021-04-22T16:31:10Z</dcterms:modified>
</cp:coreProperties>
</file>